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sldIdLst>
    <p:sldId id="268" r:id="rId2"/>
    <p:sldId id="314" r:id="rId3"/>
    <p:sldId id="269" r:id="rId4"/>
    <p:sldId id="270" r:id="rId5"/>
    <p:sldId id="271" r:id="rId6"/>
    <p:sldId id="317" r:id="rId7"/>
    <p:sldId id="272" r:id="rId8"/>
    <p:sldId id="273" r:id="rId9"/>
    <p:sldId id="274" r:id="rId10"/>
    <p:sldId id="275" r:id="rId11"/>
    <p:sldId id="276" r:id="rId12"/>
    <p:sldId id="277" r:id="rId13"/>
    <p:sldId id="318" r:id="rId14"/>
    <p:sldId id="278" r:id="rId15"/>
    <p:sldId id="279" r:id="rId16"/>
    <p:sldId id="280" r:id="rId17"/>
    <p:sldId id="281" r:id="rId18"/>
    <p:sldId id="282" r:id="rId19"/>
    <p:sldId id="283" r:id="rId20"/>
    <p:sldId id="319" r:id="rId21"/>
    <p:sldId id="284" r:id="rId22"/>
    <p:sldId id="285" r:id="rId23"/>
    <p:sldId id="286" r:id="rId24"/>
    <p:sldId id="327" r:id="rId25"/>
    <p:sldId id="326" r:id="rId26"/>
    <p:sldId id="287" r:id="rId27"/>
    <p:sldId id="320" r:id="rId28"/>
    <p:sldId id="288" r:id="rId29"/>
    <p:sldId id="289" r:id="rId30"/>
    <p:sldId id="290" r:id="rId31"/>
    <p:sldId id="291" r:id="rId32"/>
    <p:sldId id="323" r:id="rId33"/>
    <p:sldId id="324" r:id="rId34"/>
    <p:sldId id="358" r:id="rId35"/>
    <p:sldId id="360" r:id="rId36"/>
    <p:sldId id="292" r:id="rId37"/>
    <p:sldId id="321" r:id="rId38"/>
    <p:sldId id="293" r:id="rId39"/>
    <p:sldId id="294" r:id="rId40"/>
    <p:sldId id="295" r:id="rId41"/>
    <p:sldId id="296" r:id="rId42"/>
    <p:sldId id="300" r:id="rId43"/>
    <p:sldId id="329" r:id="rId44"/>
    <p:sldId id="301" r:id="rId45"/>
    <p:sldId id="302" r:id="rId46"/>
    <p:sldId id="361" r:id="rId47"/>
    <p:sldId id="303" r:id="rId48"/>
    <p:sldId id="304" r:id="rId49"/>
    <p:sldId id="305" r:id="rId50"/>
    <p:sldId id="315" r:id="rId51"/>
    <p:sldId id="306" r:id="rId52"/>
    <p:sldId id="307" r:id="rId53"/>
    <p:sldId id="308" r:id="rId54"/>
    <p:sldId id="309" r:id="rId55"/>
    <p:sldId id="310" r:id="rId56"/>
    <p:sldId id="359" r:id="rId57"/>
    <p:sldId id="311" r:id="rId58"/>
    <p:sldId id="330" r:id="rId59"/>
    <p:sldId id="312" r:id="rId60"/>
    <p:sldId id="313" r:id="rId6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69BE"/>
    <a:srgbClr val="025245"/>
    <a:srgbClr val="2072A4"/>
    <a:srgbClr val="193B30"/>
    <a:srgbClr val="A66402"/>
    <a:srgbClr val="199EE1"/>
    <a:srgbClr val="262626"/>
    <a:srgbClr val="2186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14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70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wmf"/><Relationship Id="rId1" Type="http://schemas.openxmlformats.org/officeDocument/2006/relationships/image" Target="../media/image62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6.wmf"/><Relationship Id="rId1" Type="http://schemas.openxmlformats.org/officeDocument/2006/relationships/image" Target="../media/image65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8.wmf"/><Relationship Id="rId1" Type="http://schemas.openxmlformats.org/officeDocument/2006/relationships/image" Target="../media/image67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drawings/_rels/vmlDrawing2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Relationship Id="rId5" Type="http://schemas.openxmlformats.org/officeDocument/2006/relationships/image" Target="../media/image80.wmf"/><Relationship Id="rId4" Type="http://schemas.openxmlformats.org/officeDocument/2006/relationships/image" Target="../media/image79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3.wmf"/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9.wmf"/><Relationship Id="rId2" Type="http://schemas.openxmlformats.org/officeDocument/2006/relationships/image" Target="../media/image88.wmf"/><Relationship Id="rId1" Type="http://schemas.openxmlformats.org/officeDocument/2006/relationships/image" Target="../media/image87.wmf"/></Relationships>
</file>

<file path=ppt/drawings/_rels/vmlDrawing3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2.wmf"/><Relationship Id="rId1" Type="http://schemas.openxmlformats.org/officeDocument/2006/relationships/image" Target="../media/image91.w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3.wmf"/></Relationships>
</file>

<file path=ppt/drawings/_rels/vmlDrawing3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5.wmf"/><Relationship Id="rId1" Type="http://schemas.openxmlformats.org/officeDocument/2006/relationships/image" Target="../media/image94.w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w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3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9.wmf"/><Relationship Id="rId1" Type="http://schemas.openxmlformats.org/officeDocument/2006/relationships/image" Target="../media/image98.wmf"/></Relationships>
</file>

<file path=ppt/drawings/_rels/vmlDrawing3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wmf"/><Relationship Id="rId2" Type="http://schemas.openxmlformats.org/officeDocument/2006/relationships/image" Target="../media/image101.wmf"/><Relationship Id="rId1" Type="http://schemas.openxmlformats.org/officeDocument/2006/relationships/image" Target="../media/image100.wmf"/><Relationship Id="rId4" Type="http://schemas.openxmlformats.org/officeDocument/2006/relationships/image" Target="../media/image103.w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4" Type="http://schemas.openxmlformats.org/officeDocument/2006/relationships/image" Target="../media/image14.w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wmf"/></Relationships>
</file>

<file path=ppt/drawings/_rels/vmlDrawing4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wmf"/><Relationship Id="rId1" Type="http://schemas.openxmlformats.org/officeDocument/2006/relationships/image" Target="../media/image107.w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9.w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wmf"/></Relationships>
</file>

<file path=ppt/drawings/_rels/vmlDrawing4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wmf"/><Relationship Id="rId1" Type="http://schemas.openxmlformats.org/officeDocument/2006/relationships/image" Target="../media/image111.wmf"/></Relationships>
</file>

<file path=ppt/drawings/_rels/vmlDrawing4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5.wmf"/></Relationships>
</file>

<file path=ppt/drawings/_rels/vmlDrawing4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wmf"/><Relationship Id="rId1" Type="http://schemas.openxmlformats.org/officeDocument/2006/relationships/image" Target="../media/image116.wmf"/></Relationships>
</file>

<file path=ppt/drawings/_rels/vmlDrawing4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wmf"/><Relationship Id="rId2" Type="http://schemas.openxmlformats.org/officeDocument/2006/relationships/image" Target="../media/image119.wmf"/><Relationship Id="rId1" Type="http://schemas.openxmlformats.org/officeDocument/2006/relationships/image" Target="../media/image118.wmf"/><Relationship Id="rId4" Type="http://schemas.openxmlformats.org/officeDocument/2006/relationships/image" Target="../media/image12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5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2.wmf"/></Relationships>
</file>

<file path=ppt/drawings/_rels/vmlDrawing5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wmf"/><Relationship Id="rId2" Type="http://schemas.openxmlformats.org/officeDocument/2006/relationships/image" Target="../media/image124.wmf"/><Relationship Id="rId1" Type="http://schemas.openxmlformats.org/officeDocument/2006/relationships/image" Target="../media/image123.wmf"/><Relationship Id="rId6" Type="http://schemas.openxmlformats.org/officeDocument/2006/relationships/image" Target="../media/image128.wmf"/><Relationship Id="rId5" Type="http://schemas.openxmlformats.org/officeDocument/2006/relationships/image" Target="../media/image127.wmf"/><Relationship Id="rId4" Type="http://schemas.openxmlformats.org/officeDocument/2006/relationships/image" Target="../media/image126.wmf"/></Relationships>
</file>

<file path=ppt/drawings/_rels/vmlDrawing5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5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5" Type="http://schemas.openxmlformats.org/officeDocument/2006/relationships/image" Target="../media/image135.wmf"/><Relationship Id="rId4" Type="http://schemas.openxmlformats.org/officeDocument/2006/relationships/image" Target="../media/image13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E2A7D9B-1538-4055-BA67-8EEA99CC824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357D94F-2987-44FE-9F04-87DD2FB7C2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57D94F-2987-44FE-9F04-87DD2FB7C2D4}" type="slidenum">
              <a:rPr lang="zh-CN" altLang="en-US" smtClean="0"/>
              <a:pPr>
                <a:defRPr/>
              </a:pPr>
              <a:t>38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rcRect t="1714" r="537"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4"/>
          <p:cNvSpPr/>
          <p:nvPr userDrawn="1"/>
        </p:nvSpPr>
        <p:spPr>
          <a:xfrm>
            <a:off x="3203575" y="3429000"/>
            <a:ext cx="3529013" cy="360363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79712" y="2492896"/>
            <a:ext cx="6120680" cy="936104"/>
          </a:xfrm>
          <a:noFill/>
          <a:ln>
            <a:noFill/>
          </a:ln>
          <a:extLst/>
        </p:spPr>
        <p:txBody>
          <a:bodyPr/>
          <a:lstStyle>
            <a:lvl1pPr algn="ctr">
              <a:defRPr lang="zh-CN" altLang="en-US" sz="5400" b="1" dirty="0" smtClean="0">
                <a:solidFill>
                  <a:srgbClr val="193B30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156321" y="3429000"/>
            <a:ext cx="3960440" cy="360040"/>
          </a:xfrm>
          <a:noFill/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3607F-3A06-48E5-8D63-DFE20E9EF762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4FF9-2623-4453-84A3-68DD71F00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4930F-0B94-4827-A928-B3B223CAF1A6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C9D3F-9E03-4BC3-8B82-1E6327667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33F1E8-BF2C-4C8D-A73E-C15E235B3FD1}" type="datetime1">
              <a:rPr lang="zh-CN" altLang="en-US" smtClean="0"/>
              <a:pPr>
                <a:defRPr/>
              </a:pPr>
              <a:t>2021/6/21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8B2A0-3D97-48BF-93C9-15542AE1894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C8DC4-0362-48A9-B7A3-8AFE84B8A9F3}" type="datetime1">
              <a:rPr lang="zh-CN" altLang="en-US" smtClean="0"/>
              <a:pPr>
                <a:defRPr/>
              </a:pPr>
              <a:t>2021/6/21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5FDD1-A659-4E2B-957D-A4F003D9814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064896" cy="504056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692696"/>
            <a:ext cx="8064896" cy="5832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2F9CF-8AEF-43D3-9E6B-0F401FCE9F82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690C5-E9ED-4F00-BB42-B2796919A2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7"/>
          <p:cNvSpPr/>
          <p:nvPr userDrawn="1"/>
        </p:nvSpPr>
        <p:spPr>
          <a:xfrm>
            <a:off x="2711450" y="3141663"/>
            <a:ext cx="3240088" cy="287337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11760" y="2348880"/>
            <a:ext cx="3816423" cy="678284"/>
          </a:xfr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algn="ctr">
              <a:defRPr lang="zh-CN" altLang="en-US" sz="4400" dirty="0"/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795863" y="3121127"/>
            <a:ext cx="3096345" cy="30813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32DDB7-F59F-44E9-B7CB-0BFF813A2476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77312-375F-46AA-BA3C-99C5BCB565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41B1A-BABD-4308-9D1D-76A2D15F6F33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9EC5-3876-4FBB-9017-10E04FE6F0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326BF-833D-456E-B195-C293C739C650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A47A-A6FF-4A55-B270-C81627C46C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01D300-7EA2-40CD-AD79-CE611DEB9542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E550-9630-45C0-94F6-D0585FAEB8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E4B5B-496C-423C-A4DE-0852BEDA071B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83A2-84D4-4BD8-97ED-7867E7795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73C2E-115F-415A-8100-6F0853254C72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778D9-139D-480A-BEC1-95643D8A5F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0AE7AC-132E-40F6-93E4-F3D0B77E0DF1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506D2-21B6-43D6-8FD6-036498D6ED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15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250825" y="71438"/>
            <a:ext cx="77771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50825" y="692150"/>
            <a:ext cx="77771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B5BD76-3E3B-460C-8056-37EB84313047}" type="datetime1">
              <a:rPr lang="zh-CN" altLang="en-US" smtClean="0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0B88C5-A8FE-4BE7-9653-874222B5D0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0" y="620713"/>
            <a:ext cx="9144000" cy="0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2400" b="1" kern="1200" dirty="0">
          <a:solidFill>
            <a:srgbClr val="193B3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C5C5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C5C5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C5C5C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C5C5C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C5C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3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37.bin"/><Relationship Id="rId4" Type="http://schemas.openxmlformats.org/officeDocument/2006/relationships/oleObject" Target="../embeddings/oleObject3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4.bin"/><Relationship Id="rId5" Type="http://schemas.openxmlformats.org/officeDocument/2006/relationships/image" Target="../media/image5.png"/><Relationship Id="rId4" Type="http://schemas.openxmlformats.org/officeDocument/2006/relationships/oleObject" Target="../embeddings/oleObject4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46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3" Type="http://schemas.openxmlformats.org/officeDocument/2006/relationships/image" Target="../media/image58.jpeg"/><Relationship Id="rId7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47.bin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51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5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5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5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64.bin"/><Relationship Id="rId4" Type="http://schemas.openxmlformats.org/officeDocument/2006/relationships/oleObject" Target="../embeddings/oleObject63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oleObject" Target="../embeddings/oleObject68.bin"/><Relationship Id="rId5" Type="http://schemas.openxmlformats.org/officeDocument/2006/relationships/oleObject" Target="../embeddings/oleObject67.bin"/><Relationship Id="rId4" Type="http://schemas.openxmlformats.org/officeDocument/2006/relationships/oleObject" Target="../embeddings/oleObject6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72.bin"/><Relationship Id="rId5" Type="http://schemas.openxmlformats.org/officeDocument/2006/relationships/image" Target="../media/image5.png"/><Relationship Id="rId4" Type="http://schemas.openxmlformats.org/officeDocument/2006/relationships/oleObject" Target="../embeddings/oleObject71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0.vml"/><Relationship Id="rId6" Type="http://schemas.openxmlformats.org/officeDocument/2006/relationships/oleObject" Target="../embeddings/oleObject75.bin"/><Relationship Id="rId5" Type="http://schemas.openxmlformats.org/officeDocument/2006/relationships/image" Target="../media/image5.png"/><Relationship Id="rId4" Type="http://schemas.openxmlformats.org/officeDocument/2006/relationships/oleObject" Target="../embeddings/oleObject74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oleObject" Target="../embeddings/oleObject78.bin"/><Relationship Id="rId5" Type="http://schemas.openxmlformats.org/officeDocument/2006/relationships/oleObject" Target="../embeddings/oleObject77.bin"/><Relationship Id="rId4" Type="http://schemas.openxmlformats.org/officeDocument/2006/relationships/image" Target="../media/image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80.bin"/><Relationship Id="rId4" Type="http://schemas.openxmlformats.org/officeDocument/2006/relationships/oleObject" Target="../embeddings/oleObject79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3.v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4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83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5.vml"/><Relationship Id="rId4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6.v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7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87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8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8.vml"/><Relationship Id="rId6" Type="http://schemas.openxmlformats.org/officeDocument/2006/relationships/oleObject" Target="../embeddings/oleObject91.bin"/><Relationship Id="rId5" Type="http://schemas.openxmlformats.org/officeDocument/2006/relationships/oleObject" Target="../embeddings/oleObject90.bin"/><Relationship Id="rId4" Type="http://schemas.openxmlformats.org/officeDocument/2006/relationships/oleObject" Target="../embeddings/oleObject89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9.v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0.vml"/><Relationship Id="rId4" Type="http://schemas.openxmlformats.org/officeDocument/2006/relationships/image" Target="../media/image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1.vml"/><Relationship Id="rId4" Type="http://schemas.openxmlformats.org/officeDocument/2006/relationships/image" Target="../media/image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9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3.vml"/><Relationship Id="rId4" Type="http://schemas.openxmlformats.org/officeDocument/2006/relationships/image" Target="../media/image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4.vml"/><Relationship Id="rId4" Type="http://schemas.openxmlformats.org/officeDocument/2006/relationships/image" Target="../media/image5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5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00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6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02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7.vml"/><Relationship Id="rId4" Type="http://schemas.openxmlformats.org/officeDocument/2006/relationships/image" Target="../media/image5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8.vml"/><Relationship Id="rId5" Type="http://schemas.openxmlformats.org/officeDocument/2006/relationships/oleObject" Target="../embeddings/oleObject105.bin"/><Relationship Id="rId4" Type="http://schemas.openxmlformats.org/officeDocument/2006/relationships/image" Target="../media/image5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6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9.vml"/><Relationship Id="rId6" Type="http://schemas.openxmlformats.org/officeDocument/2006/relationships/oleObject" Target="../embeddings/oleObject109.bin"/><Relationship Id="rId5" Type="http://schemas.openxmlformats.org/officeDocument/2006/relationships/oleObject" Target="../embeddings/oleObject108.bin"/><Relationship Id="rId4" Type="http://schemas.openxmlformats.org/officeDocument/2006/relationships/oleObject" Target="../embeddings/oleObject107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0.vml"/><Relationship Id="rId4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5.bin"/><Relationship Id="rId3" Type="http://schemas.openxmlformats.org/officeDocument/2006/relationships/image" Target="../media/image5.png"/><Relationship Id="rId7" Type="http://schemas.openxmlformats.org/officeDocument/2006/relationships/oleObject" Target="../embeddings/oleObject1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1.vml"/><Relationship Id="rId6" Type="http://schemas.openxmlformats.org/officeDocument/2006/relationships/oleObject" Target="../embeddings/oleObject113.bin"/><Relationship Id="rId5" Type="http://schemas.openxmlformats.org/officeDocument/2006/relationships/oleObject" Target="../embeddings/oleObject112.bin"/><Relationship Id="rId4" Type="http://schemas.openxmlformats.org/officeDocument/2006/relationships/oleObject" Target="../embeddings/oleObject111.bin"/><Relationship Id="rId9" Type="http://schemas.openxmlformats.org/officeDocument/2006/relationships/oleObject" Target="../embeddings/oleObject116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2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1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3.bin"/><Relationship Id="rId3" Type="http://schemas.openxmlformats.org/officeDocument/2006/relationships/oleObject" Target="../embeddings/oleObject119.bin"/><Relationship Id="rId7" Type="http://schemas.openxmlformats.org/officeDocument/2006/relationships/oleObject" Target="../embeddings/oleObject1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3.vml"/><Relationship Id="rId6" Type="http://schemas.openxmlformats.org/officeDocument/2006/relationships/oleObject" Target="../embeddings/oleObject121.bin"/><Relationship Id="rId5" Type="http://schemas.openxmlformats.org/officeDocument/2006/relationships/oleObject" Target="../embeddings/oleObject120.bin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png"/><Relationship Id="rId4" Type="http://schemas.openxmlformats.org/officeDocument/2006/relationships/oleObject" Target="../embeddings/oleObject10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oleObject" Target="../embeddings/oleObject1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02" y="1500174"/>
            <a:ext cx="8643998" cy="4500594"/>
          </a:xfrm>
        </p:spPr>
        <p:txBody>
          <a:bodyPr/>
          <a:lstStyle/>
          <a:p>
            <a:pPr algn="l" eaLnBrk="1" hangingPunct="1">
              <a:lnSpc>
                <a:spcPct val="200000"/>
              </a:lnSpc>
            </a:pPr>
            <a:r>
              <a:rPr lang="zh-CN" altLang="en-US" sz="4800" b="1" smtClean="0">
                <a:solidFill>
                  <a:srgbClr val="193B30"/>
                </a:solidFill>
              </a:rPr>
              <a:t>                     第</a:t>
            </a:r>
            <a:r>
              <a:rPr lang="en-US" altLang="zh-CN" sz="4800" b="1" smtClean="0">
                <a:solidFill>
                  <a:srgbClr val="193B30"/>
                </a:solidFill>
              </a:rPr>
              <a:t>9</a:t>
            </a:r>
            <a:r>
              <a:rPr lang="zh-CN" altLang="en-US" sz="4800" b="1" smtClean="0">
                <a:solidFill>
                  <a:srgbClr val="193B30"/>
                </a:solidFill>
              </a:rPr>
              <a:t>章</a:t>
            </a:r>
            <a:endParaRPr lang="en-US" altLang="zh-CN" sz="4800" b="1" smtClean="0">
              <a:solidFill>
                <a:srgbClr val="193B30"/>
              </a:solidFill>
            </a:endParaRPr>
          </a:p>
          <a:p>
            <a:pPr algn="l" eaLnBrk="1" hangingPunct="1">
              <a:lnSpc>
                <a:spcPct val="100000"/>
              </a:lnSpc>
            </a:pPr>
            <a:endParaRPr lang="en-US" altLang="zh-CN" sz="4000" b="1" dirty="0" smtClean="0">
              <a:solidFill>
                <a:srgbClr val="193B30"/>
              </a:solidFill>
            </a:endParaRPr>
          </a:p>
          <a:p>
            <a:pPr algn="l" eaLnBrk="1" hangingPunct="1">
              <a:lnSpc>
                <a:spcPct val="100000"/>
              </a:lnSpc>
            </a:pPr>
            <a:r>
              <a:rPr lang="zh-CN" altLang="en-US" sz="4800" b="1" smtClean="0">
                <a:solidFill>
                  <a:srgbClr val="193B30"/>
                </a:solidFill>
              </a:rPr>
              <a:t>               </a:t>
            </a:r>
            <a:r>
              <a:rPr lang="zh-CN" altLang="en-US" sz="4400" b="1" smtClean="0">
                <a:solidFill>
                  <a:srgbClr val="193B30"/>
                </a:solidFill>
              </a:rPr>
              <a:t>统计假设原理</a:t>
            </a:r>
            <a:endParaRPr lang="en-US" altLang="zh-CN" sz="4400" b="1" smtClean="0">
              <a:solidFill>
                <a:srgbClr val="193B30"/>
              </a:solidFill>
            </a:endParaRPr>
          </a:p>
          <a:p>
            <a:pPr algn="l" eaLnBrk="1" hangingPunct="1">
              <a:lnSpc>
                <a:spcPct val="100000"/>
              </a:lnSpc>
            </a:pPr>
            <a:r>
              <a:rPr lang="zh-CN" altLang="en-US" sz="4400" b="1" smtClean="0">
                <a:solidFill>
                  <a:srgbClr val="193B30"/>
                </a:solidFill>
              </a:rPr>
              <a:t>               在</a:t>
            </a:r>
            <a:r>
              <a:rPr lang="zh-CN" altLang="en-US" sz="4400" b="1" dirty="0" smtClean="0">
                <a:solidFill>
                  <a:srgbClr val="193B30"/>
                </a:solidFill>
              </a:rPr>
              <a:t>平差中的应用</a:t>
            </a:r>
            <a:endParaRPr lang="zh-CN" altLang="en-US" sz="4400" dirty="0" smtClean="0">
              <a:solidFill>
                <a:srgbClr val="193B30"/>
              </a:solidFill>
            </a:endParaRP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642942" cy="789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224" y="285728"/>
            <a:ext cx="446801" cy="4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714612" y="5786454"/>
            <a:ext cx="42546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同济大学测绘与地理信息学院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0"/>
            <a:ext cx="5291138" cy="762000"/>
          </a:xfrm>
        </p:spPr>
        <p:txBody>
          <a:bodyPr/>
          <a:lstStyle/>
          <a:p>
            <a:pPr algn="l" eaLnBrk="1" hangingPunct="1"/>
            <a:r>
              <a:rPr lang="en-US" sz="2800" smtClean="0">
                <a:solidFill>
                  <a:schemeClr val="tx1"/>
                </a:solidFill>
                <a:cs typeface="+mn-cs"/>
              </a:rPr>
              <a:t>2</a:t>
            </a:r>
            <a:r>
              <a:rPr sz="2800" smtClean="0">
                <a:solidFill>
                  <a:schemeClr val="tx1"/>
                </a:solidFill>
                <a:cs typeface="+mn-cs"/>
              </a:rPr>
              <a:t>、对检验统计量的要求</a:t>
            </a:r>
            <a:endParaRPr sz="2800" dirty="0" smtClean="0">
              <a:solidFill>
                <a:schemeClr val="tx1"/>
              </a:solidFill>
              <a:cs typeface="+mn-cs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620713"/>
            <a:ext cx="9001156" cy="59436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dirty="0" smtClean="0">
                <a:solidFill>
                  <a:srgbClr val="C00000"/>
                </a:solidFill>
                <a:latin typeface="+mn-ea"/>
              </a:rPr>
              <a:t>(</a:t>
            </a:r>
            <a:r>
              <a:rPr lang="en-US" altLang="zh-CN" sz="2400" smtClean="0">
                <a:solidFill>
                  <a:srgbClr val="C00000"/>
                </a:solidFill>
                <a:latin typeface="+mn-ea"/>
              </a:rPr>
              <a:t>1) </a:t>
            </a:r>
            <a:r>
              <a:rPr lang="zh-CN" altLang="en-US" sz="2400" smtClean="0">
                <a:solidFill>
                  <a:srgbClr val="C00000"/>
                </a:solidFill>
                <a:latin typeface="+mn-ea"/>
              </a:rPr>
              <a:t>适合于</a:t>
            </a:r>
            <a:r>
              <a:rPr lang="zh-CN" altLang="en-US" sz="2400" dirty="0" smtClean="0">
                <a:solidFill>
                  <a:srgbClr val="C00000"/>
                </a:solidFill>
                <a:latin typeface="+mn-ea"/>
              </a:rPr>
              <a:t>所做的假设；</a:t>
            </a:r>
          </a:p>
          <a:p>
            <a:pPr eaLnBrk="1" hangingPunct="1">
              <a:buNone/>
            </a:pPr>
            <a:r>
              <a:rPr lang="en-US" altLang="zh-CN" sz="2400" dirty="0" smtClean="0">
                <a:solidFill>
                  <a:srgbClr val="C00000"/>
                </a:solidFill>
                <a:latin typeface="+mn-ea"/>
              </a:rPr>
              <a:t>(2</a:t>
            </a:r>
            <a:r>
              <a:rPr lang="en-US" altLang="zh-CN" sz="2400" smtClean="0">
                <a:solidFill>
                  <a:srgbClr val="C00000"/>
                </a:solidFill>
                <a:latin typeface="+mn-ea"/>
              </a:rPr>
              <a:t>) </a:t>
            </a:r>
            <a:r>
              <a:rPr lang="zh-CN" altLang="en-US" sz="2400" smtClean="0">
                <a:solidFill>
                  <a:srgbClr val="C00000"/>
                </a:solidFill>
                <a:latin typeface="+mn-ea"/>
              </a:rPr>
              <a:t>统计量</a:t>
            </a:r>
            <a:r>
              <a:rPr lang="zh-CN" altLang="en-US" sz="2400" dirty="0" smtClean="0">
                <a:solidFill>
                  <a:srgbClr val="C00000"/>
                </a:solidFill>
                <a:latin typeface="+mn-ea"/>
              </a:rPr>
              <a:t>中不含有未知量；  </a:t>
            </a:r>
          </a:p>
          <a:p>
            <a:pPr eaLnBrk="1" hangingPunct="1">
              <a:buNone/>
            </a:pPr>
            <a:r>
              <a:rPr lang="en-US" altLang="zh-CN" sz="2400" dirty="0" smtClean="0">
                <a:solidFill>
                  <a:srgbClr val="C00000"/>
                </a:solidFill>
                <a:latin typeface="+mn-ea"/>
              </a:rPr>
              <a:t>(</a:t>
            </a:r>
            <a:r>
              <a:rPr lang="en-US" altLang="zh-CN" sz="2400" smtClean="0">
                <a:solidFill>
                  <a:srgbClr val="C00000"/>
                </a:solidFill>
                <a:latin typeface="+mn-ea"/>
              </a:rPr>
              <a:t>3) </a:t>
            </a:r>
            <a:r>
              <a:rPr lang="zh-CN" altLang="en-US" sz="2400" smtClean="0">
                <a:solidFill>
                  <a:srgbClr val="C00000"/>
                </a:solidFill>
                <a:latin typeface="+mn-ea"/>
              </a:rPr>
              <a:t>应该知道统计量的概率分布，这样可以求</a:t>
            </a:r>
            <a:r>
              <a:rPr lang="zh-CN" altLang="en-US" sz="2400" dirty="0" smtClean="0">
                <a:solidFill>
                  <a:srgbClr val="C00000"/>
                </a:solidFill>
                <a:latin typeface="+mn-ea"/>
              </a:rPr>
              <a:t>分位值。</a:t>
            </a: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假设检验的关键：</a:t>
            </a:r>
            <a:r>
              <a:rPr lang="zh-CN" altLang="en-US" sz="2400" dirty="0" smtClean="0">
                <a:solidFill>
                  <a:schemeClr val="tx1"/>
                </a:solidFill>
                <a:latin typeface="+mn-ea"/>
              </a:rPr>
              <a:t>找一个适当的、知其分布的统计量，从而确定该统计量经常出现的区间，使统计量落入该区间的概率接近于</a:t>
            </a:r>
            <a:r>
              <a:rPr lang="en-US" altLang="zh-CN" sz="2400" dirty="0" smtClean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  <a:latin typeface="+mn-ea"/>
              </a:rPr>
              <a:t>。</a:t>
            </a:r>
            <a:endParaRPr lang="en-US" altLang="zh-CN" sz="2400" dirty="0" smtClean="0">
              <a:solidFill>
                <a:schemeClr val="tx1"/>
              </a:solidFill>
              <a:latin typeface="+mn-ea"/>
            </a:endParaRP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四种基本的假设检验方法：</a:t>
            </a:r>
            <a:endParaRPr lang="en-US" altLang="zh-CN" sz="2400" b="1" dirty="0" smtClean="0">
              <a:solidFill>
                <a:srgbClr val="2072A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428597" y="4386464"/>
          <a:ext cx="8072494" cy="2141342"/>
        </p:xfrm>
        <a:graphic>
          <a:graphicData uri="http://schemas.openxmlformats.org/presentationml/2006/ole">
            <p:oleObj spid="_x0000_s28674" name="公式" r:id="rId3" imgW="3543120" imgH="939600" progId="Equation.3">
              <p:embed/>
            </p:oleObj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dirty="0" smtClean="0"/>
              <a:t> </a:t>
            </a: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255588" y="214313"/>
          <a:ext cx="8653462" cy="990600"/>
        </p:xfrm>
        <a:graphic>
          <a:graphicData uri="http://schemas.openxmlformats.org/presentationml/2006/ole">
            <p:oleObj spid="_x0000_s29698" name="公式" r:id="rId3" imgW="3974760" imgH="4824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6000768"/>
            <a:ext cx="764383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结论：小概率值</a:t>
            </a:r>
            <a:r>
              <a:rPr lang="el-GR" altLang="zh-CN" sz="24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α</a:t>
            </a:r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的选择要很慎重，故</a:t>
            </a:r>
            <a:r>
              <a:rPr lang="el-GR" altLang="zh-CN" sz="24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α</a:t>
            </a:r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也称为风险度。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9699" name="Object 4"/>
          <p:cNvGraphicFramePr>
            <a:graphicFrameLocks noChangeAspect="1"/>
          </p:cNvGraphicFramePr>
          <p:nvPr/>
        </p:nvGraphicFramePr>
        <p:xfrm>
          <a:off x="642910" y="1285860"/>
          <a:ext cx="6072230" cy="1110221"/>
        </p:xfrm>
        <a:graphic>
          <a:graphicData uri="http://schemas.openxmlformats.org/presentationml/2006/ole">
            <p:oleObj spid="_x0000_s29699" name="公式" r:id="rId4" imgW="2755800" imgH="533160" progId="Equation.3">
              <p:embed/>
            </p:oleObj>
          </a:graphicData>
        </a:graphic>
      </p:graphicFrame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428596" y="2500306"/>
          <a:ext cx="8116888" cy="1552575"/>
        </p:xfrm>
        <a:graphic>
          <a:graphicData uri="http://schemas.openxmlformats.org/presentationml/2006/ole">
            <p:oleObj spid="_x0000_s29700" name="公式" r:id="rId5" imgW="4012920" imgH="774360" progId="Equation.3">
              <p:embed/>
            </p:oleObj>
          </a:graphicData>
        </a:graphic>
      </p:graphicFrame>
      <p:graphicFrame>
        <p:nvGraphicFramePr>
          <p:cNvPr id="29701" name="Object 4"/>
          <p:cNvGraphicFramePr>
            <a:graphicFrameLocks noChangeAspect="1"/>
          </p:cNvGraphicFramePr>
          <p:nvPr/>
        </p:nvGraphicFramePr>
        <p:xfrm>
          <a:off x="500035" y="4143380"/>
          <a:ext cx="7500990" cy="1693862"/>
        </p:xfrm>
        <a:graphic>
          <a:graphicData uri="http://schemas.openxmlformats.org/presentationml/2006/ole">
            <p:oleObj spid="_x0000_s29701" name="公式" r:id="rId6" imgW="3340080" imgH="774360" progId="Equation.3">
              <p:embed/>
            </p:oleObj>
          </a:graphicData>
        </a:graphic>
      </p:graphicFrame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11</a:t>
            </a:fld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35795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假设检验的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第一类错误：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弃真</a:t>
            </a:r>
            <a:r>
              <a:rPr lang="en-US" altLang="zh-CN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——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拒绝实际上成立的假设。</a:t>
            </a:r>
            <a:endParaRPr lang="en-US" altLang="zh-CN" sz="2400" b="1" dirty="0" smtClean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sz="2400" b="1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犯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弃真错误的概率为 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  <a:sym typeface="Symbol"/>
              </a:rPr>
              <a:t>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。（设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  <a:sym typeface="Symbol"/>
              </a:rPr>
              <a:t>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=0.05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。即就算</a:t>
            </a:r>
            <a:r>
              <a:rPr lang="en-US" altLang="zh-CN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H</a:t>
            </a:r>
            <a:r>
              <a:rPr lang="en-US" altLang="zh-CN" sz="2400" b="1" baseline="-25000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0</a:t>
            </a:r>
            <a:r>
              <a:rPr lang="zh-CN" altLang="zh-CN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是正确的，但仍有5％的统计量落在拒绝域内）。</a:t>
            </a:r>
            <a:endParaRPr lang="en-US" altLang="zh-CN" sz="2400" b="1" dirty="0" smtClean="0">
              <a:solidFill>
                <a:schemeClr val="tx1"/>
              </a:solidFill>
              <a:latin typeface="宋体" pitchFamily="2" charset="-122"/>
              <a:ea typeface="宋体" pitchFamily="2" charset="-122"/>
            </a:endParaRPr>
          </a:p>
          <a:p>
            <a:pPr eaLnBrk="1" hangingPunct="1">
              <a:buNone/>
            </a:pPr>
            <a:r>
              <a:rPr lang="zh-CN" altLang="zh-CN" sz="24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第二类错误：</a:t>
            </a:r>
            <a:r>
              <a:rPr lang="zh-CN" altLang="zh-CN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纳伪</a:t>
            </a:r>
            <a:r>
              <a:rPr lang="en-US" altLang="zh-CN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——</a:t>
            </a:r>
            <a:r>
              <a:rPr lang="zh-CN" altLang="zh-CN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接受实际上不成立的假设。犯纳伪错误的概率为</a:t>
            </a:r>
            <a:r>
              <a:rPr lang="zh-CN" altLang="en-US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  <a:sym typeface="Symbol"/>
              </a:rPr>
              <a:t></a:t>
            </a:r>
            <a:r>
              <a:rPr lang="zh-CN" altLang="zh-CN" sz="2400" b="1" dirty="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</a:rPr>
              <a:t> 。</a:t>
            </a:r>
          </a:p>
          <a:p>
            <a:pPr eaLnBrk="1" hangingPunct="1">
              <a:buNone/>
            </a:pPr>
            <a:endParaRPr lang="zh-CN" altLang="zh-CN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5720" y="5429264"/>
            <a:ext cx="86439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如图：（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</a:rPr>
              <a:t>）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</a:rPr>
              <a:t>H</a:t>
            </a:r>
            <a:r>
              <a:rPr lang="en-US" altLang="zh-CN" sz="2000" b="1" baseline="-25000" dirty="0" smtClean="0">
                <a:latin typeface="宋体" pitchFamily="2" charset="-122"/>
                <a:ea typeface="宋体" pitchFamily="2" charset="-122"/>
              </a:rPr>
              <a:t>0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</a:rPr>
              <a:t>: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  <a:sym typeface="Symbol"/>
              </a:rPr>
              <a:t>=</a:t>
            </a:r>
            <a:r>
              <a:rPr lang="en-US" altLang="zh-CN" sz="2000" b="1" baseline="-25000" dirty="0" smtClean="0">
                <a:latin typeface="宋体" pitchFamily="2" charset="-122"/>
                <a:ea typeface="宋体" pitchFamily="2" charset="-122"/>
                <a:sym typeface="Symbol"/>
              </a:rPr>
              <a:t>0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  <a:sym typeface="Symbol"/>
              </a:rPr>
              <a:t>，正确，但统计量却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  <a:sym typeface="Symbol"/>
              </a:rPr>
              <a:t>u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  <a:sym typeface="Symbol"/>
              </a:rPr>
              <a:t>落入斜线部分，犯了弃真错误。</a:t>
            </a:r>
            <a:endParaRPr lang="en-US" altLang="zh-CN" sz="2000" b="1" dirty="0" smtClean="0">
              <a:latin typeface="宋体" pitchFamily="2" charset="-122"/>
              <a:ea typeface="宋体" pitchFamily="2" charset="-122"/>
              <a:sym typeface="Symbol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dirty="0" smtClean="0">
                <a:latin typeface="宋体" pitchFamily="2" charset="-122"/>
                <a:ea typeface="宋体" pitchFamily="2" charset="-122"/>
                <a:sym typeface="Symbol"/>
              </a:rPr>
              <a:t>（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  <a:sym typeface="Symbol"/>
              </a:rPr>
              <a:t>2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  <a:sym typeface="Symbol"/>
              </a:rPr>
              <a:t>）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</a:rPr>
              <a:t> H</a:t>
            </a:r>
            <a:r>
              <a:rPr lang="en-US" altLang="zh-CN" sz="2000" b="1" baseline="-25000" dirty="0" smtClean="0">
                <a:latin typeface="宋体" pitchFamily="2" charset="-122"/>
                <a:ea typeface="宋体" pitchFamily="2" charset="-122"/>
              </a:rPr>
              <a:t>0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</a:rPr>
              <a:t>: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  <a:sym typeface="Symbol"/>
              </a:rPr>
              <a:t>=</a:t>
            </a:r>
            <a:r>
              <a:rPr lang="en-US" altLang="zh-CN" sz="2000" b="1" baseline="-25000" dirty="0" smtClean="0">
                <a:latin typeface="宋体" pitchFamily="2" charset="-122"/>
                <a:ea typeface="宋体" pitchFamily="2" charset="-122"/>
                <a:sym typeface="Symbol"/>
              </a:rPr>
              <a:t>0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  <a:sym typeface="Symbol"/>
              </a:rPr>
              <a:t>，错误，实际是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  <a:sym typeface="Symbol"/>
              </a:rPr>
              <a:t>&gt;</a:t>
            </a:r>
            <a:r>
              <a:rPr lang="en-US" altLang="zh-CN" sz="2000" b="1" baseline="-25000" dirty="0" smtClean="0">
                <a:latin typeface="宋体" pitchFamily="2" charset="-122"/>
                <a:ea typeface="宋体" pitchFamily="2" charset="-122"/>
                <a:sym typeface="Symbol"/>
              </a:rPr>
              <a:t>0 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  <a:sym typeface="Symbol"/>
              </a:rPr>
              <a:t>，统计量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  <a:sym typeface="Symbol"/>
              </a:rPr>
              <a:t>u</a:t>
            </a:r>
            <a:r>
              <a:rPr lang="zh-CN" altLang="en-US" sz="2000" b="1" smtClean="0">
                <a:latin typeface="宋体" pitchFamily="2" charset="-122"/>
                <a:ea typeface="宋体" pitchFamily="2" charset="-122"/>
                <a:sym typeface="Symbol"/>
              </a:rPr>
              <a:t>应该落入</a:t>
            </a:r>
            <a:r>
              <a:rPr lang="en-US" altLang="zh-CN" sz="2000" b="1" smtClean="0">
                <a:latin typeface="宋体" pitchFamily="2" charset="-122"/>
                <a:ea typeface="宋体" pitchFamily="2" charset="-122"/>
                <a:sym typeface="Symbol"/>
              </a:rPr>
              <a:t>u</a:t>
            </a:r>
            <a:r>
              <a:rPr lang="en-US" altLang="zh-CN" sz="2000" b="1" baseline="-25000" smtClean="0">
                <a:latin typeface="宋体" pitchFamily="2" charset="-122"/>
                <a:ea typeface="宋体" pitchFamily="2" charset="-122"/>
                <a:sym typeface="Symbol"/>
              </a:rPr>
              <a:t></a:t>
            </a:r>
            <a:r>
              <a:rPr lang="zh-CN" altLang="en-US" sz="2000" b="1" smtClean="0">
                <a:latin typeface="宋体" pitchFamily="2" charset="-122"/>
                <a:ea typeface="宋体" pitchFamily="2" charset="-122"/>
                <a:sym typeface="Symbol"/>
              </a:rPr>
              <a:t>的右边，</a:t>
            </a:r>
            <a:endParaRPr lang="en-US" altLang="zh-CN" sz="2000" b="1" smtClean="0">
              <a:latin typeface="宋体" pitchFamily="2" charset="-122"/>
              <a:ea typeface="宋体" pitchFamily="2" charset="-122"/>
              <a:sym typeface="Symbol"/>
            </a:endParaRPr>
          </a:p>
          <a:p>
            <a:pPr>
              <a:lnSpc>
                <a:spcPct val="130000"/>
              </a:lnSpc>
            </a:pPr>
            <a:r>
              <a:rPr lang="zh-CN" altLang="en-US" sz="2000" b="1" smtClean="0">
                <a:latin typeface="宋体" pitchFamily="2" charset="-122"/>
                <a:ea typeface="宋体" pitchFamily="2" charset="-122"/>
                <a:sym typeface="Symbol"/>
              </a:rPr>
              <a:t>但</a:t>
            </a:r>
            <a:r>
              <a:rPr lang="en-US" altLang="zh-CN" sz="2000" b="1" dirty="0" smtClean="0">
                <a:latin typeface="宋体" pitchFamily="2" charset="-122"/>
                <a:ea typeface="宋体" pitchFamily="2" charset="-122"/>
                <a:sym typeface="Symbol"/>
              </a:rPr>
              <a:t>u</a:t>
            </a:r>
            <a:r>
              <a:rPr lang="zh-CN" altLang="en-US" sz="2000" b="1" dirty="0" smtClean="0">
                <a:latin typeface="宋体" pitchFamily="2" charset="-122"/>
                <a:ea typeface="宋体" pitchFamily="2" charset="-122"/>
                <a:sym typeface="Symbol"/>
              </a:rPr>
              <a:t>却落入阴影部分，犯纳伪</a:t>
            </a:r>
            <a:r>
              <a:rPr lang="zh-CN" altLang="en-US" sz="2000" b="1" smtClean="0">
                <a:latin typeface="宋体" pitchFamily="2" charset="-122"/>
                <a:ea typeface="宋体" pitchFamily="2" charset="-122"/>
                <a:sym typeface="Symbol"/>
              </a:rPr>
              <a:t>错误。（</a:t>
            </a:r>
            <a:r>
              <a:rPr lang="en-US" altLang="zh-CN" sz="2000" b="1" smtClean="0">
                <a:latin typeface="宋体" pitchFamily="2" charset="-122"/>
                <a:ea typeface="宋体" pitchFamily="2" charset="-122"/>
                <a:sym typeface="Symbol"/>
              </a:rPr>
              <a:t> u</a:t>
            </a:r>
            <a:r>
              <a:rPr lang="en-US" altLang="zh-CN" sz="2000" b="1" baseline="-25000" smtClean="0">
                <a:latin typeface="宋体" pitchFamily="2" charset="-122"/>
                <a:ea typeface="宋体" pitchFamily="2" charset="-122"/>
                <a:sym typeface="Symbol"/>
              </a:rPr>
              <a:t> </a:t>
            </a:r>
            <a:r>
              <a:rPr lang="zh-CN" altLang="en-US" sz="2000" b="1" smtClean="0">
                <a:latin typeface="宋体" pitchFamily="2" charset="-122"/>
                <a:ea typeface="宋体" pitchFamily="2" charset="-122"/>
                <a:sym typeface="Symbol"/>
              </a:rPr>
              <a:t>：分位值）</a:t>
            </a:r>
            <a:endParaRPr lang="zh-CN" altLang="en-US" sz="20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 descr="9b7204c694b14837043da45ba6ef977.jpg"/>
          <p:cNvPicPr>
            <a:picLocks noChangeAspect="1"/>
          </p:cNvPicPr>
          <p:nvPr/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1428728" y="2928934"/>
            <a:ext cx="6143668" cy="238938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143372" y="5000636"/>
            <a:ext cx="500066" cy="28575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b="1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  <a:sym typeface="Symbol"/>
              </a:rPr>
              <a:t>u</a:t>
            </a:r>
            <a:r>
              <a:rPr lang="en-US" altLang="zh-CN" sz="1600" b="1" baseline="-25000" smtClean="0">
                <a:solidFill>
                  <a:schemeClr val="tx1"/>
                </a:solidFill>
                <a:latin typeface="宋体" pitchFamily="2" charset="-122"/>
                <a:ea typeface="宋体" pitchFamily="2" charset="-122"/>
                <a:sym typeface="Symbol"/>
              </a:rPr>
              <a:t></a:t>
            </a:r>
            <a:endParaRPr lang="zh-CN" altLang="en-US" sz="1600" baseline="-250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42844" y="785794"/>
            <a:ext cx="87868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b="1" smtClean="0">
                <a:solidFill>
                  <a:srgbClr val="FF0000"/>
                </a:solidFill>
                <a:latin typeface="+mj-ea"/>
                <a:ea typeface="+mj-ea"/>
              </a:rPr>
              <a:t>     </a:t>
            </a:r>
            <a:r>
              <a:rPr lang="zh-CN" altLang="zh-CN" sz="2800" b="1" smtClean="0">
                <a:solidFill>
                  <a:srgbClr val="FF0000"/>
                </a:solidFill>
                <a:latin typeface="+mj-ea"/>
                <a:ea typeface="+mj-ea"/>
              </a:rPr>
              <a:t>弃</a:t>
            </a:r>
            <a:r>
              <a:rPr lang="zh-CN" altLang="zh-CN" sz="2800" b="1" dirty="0" smtClean="0">
                <a:solidFill>
                  <a:srgbClr val="FF0000"/>
                </a:solidFill>
                <a:latin typeface="+mj-ea"/>
                <a:ea typeface="+mj-ea"/>
              </a:rPr>
              <a:t>真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和</a:t>
            </a:r>
            <a:r>
              <a:rPr lang="zh-CN" altLang="zh-CN" sz="2800" b="1" dirty="0" smtClean="0">
                <a:solidFill>
                  <a:srgbClr val="FF0000"/>
                </a:solidFill>
                <a:latin typeface="+mj-ea"/>
                <a:ea typeface="+mj-ea"/>
              </a:rPr>
              <a:t>纳伪</a:t>
            </a:r>
            <a:r>
              <a:rPr lang="zh-CN" altLang="en-US" sz="2800" b="1" dirty="0" smtClean="0">
                <a:solidFill>
                  <a:srgbClr val="FF0000"/>
                </a:solidFill>
                <a:latin typeface="+mj-ea"/>
                <a:ea typeface="+mj-ea"/>
              </a:rPr>
              <a:t>的错误均因为抽样的随机性引起，</a:t>
            </a:r>
            <a:r>
              <a:rPr lang="zh-CN" altLang="zh-CN" sz="2800" b="1" dirty="0" smtClean="0">
                <a:solidFill>
                  <a:srgbClr val="FF0000"/>
                </a:solidFill>
                <a:latin typeface="+mj-ea"/>
                <a:ea typeface="+mj-ea"/>
              </a:rPr>
              <a:t>当子样容量</a:t>
            </a:r>
            <a:r>
              <a:rPr lang="en-US" altLang="zh-CN" sz="2800" b="1" dirty="0" smtClean="0">
                <a:solidFill>
                  <a:srgbClr val="FF0000"/>
                </a:solidFill>
                <a:latin typeface="+mj-ea"/>
                <a:ea typeface="+mj-ea"/>
              </a:rPr>
              <a:t>n</a:t>
            </a:r>
            <a:r>
              <a:rPr lang="zh-CN" altLang="zh-CN" sz="2800" b="1" dirty="0" smtClean="0">
                <a:solidFill>
                  <a:srgbClr val="FF0000"/>
                </a:solidFill>
                <a:latin typeface="+mj-ea"/>
                <a:ea typeface="+mj-ea"/>
              </a:rPr>
              <a:t>确定后，犯两类错误的概率不可能同时减小。</a:t>
            </a:r>
            <a:endParaRPr lang="en-US" altLang="zh-CN" sz="28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endParaRPr lang="zh-CN" altLang="zh-CN" sz="2800" b="1" dirty="0" smtClean="0">
              <a:solidFill>
                <a:srgbClr val="FF0000"/>
              </a:solidFill>
            </a:endParaRPr>
          </a:p>
          <a:p>
            <a:pPr eaLnBrk="1" hangingPunct="1">
              <a:buNone/>
            </a:pP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zh-CN" altLang="zh-CN" sz="2800" b="1" dirty="0" smtClean="0">
                <a:solidFill>
                  <a:srgbClr val="2072A4"/>
                </a:solidFill>
                <a:latin typeface="+mj-ea"/>
                <a:ea typeface="+mj-ea"/>
              </a:rPr>
              <a:t>弃真较之纳伪是更加严重的错误。</a:t>
            </a:r>
            <a:endParaRPr lang="zh-CN" altLang="en-US" sz="2800" dirty="0">
              <a:solidFill>
                <a:srgbClr val="2072A4"/>
              </a:solidFill>
              <a:latin typeface="+mj-ea"/>
              <a:ea typeface="+mj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14356"/>
            <a:ext cx="9144000" cy="762000"/>
          </a:xfrm>
        </p:spPr>
        <p:txBody>
          <a:bodyPr/>
          <a:lstStyle/>
          <a:p>
            <a:pPr eaLnBrk="1" hangingPunct="1"/>
            <a:r>
              <a:rPr altLang="en-US"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</a:t>
            </a:r>
            <a:r>
              <a:rPr lang="zh-CN" altLang="en-US"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u</a:t>
            </a: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检验法</a:t>
            </a:r>
            <a:r>
              <a:rPr lang="en-US" altLang="zh-CN" sz="2800" b="0" smtClean="0">
                <a:solidFill>
                  <a:schemeClr val="tx1"/>
                </a:solidFill>
                <a:latin typeface="华文新魏" pitchFamily="2" charset="-122"/>
                <a:ea typeface="华文新魏" pitchFamily="2" charset="-122"/>
              </a:rPr>
              <a:t>--</a:t>
            </a:r>
            <a:r>
              <a:rPr lang="zh-CN" altLang="en-US" b="0" smtClean="0">
                <a:solidFill>
                  <a:schemeClr val="tx1"/>
                </a:solidFill>
              </a:rPr>
              <a:t>检验</a:t>
            </a:r>
            <a:r>
              <a:rPr lang="zh-CN" altLang="en-US" b="0" dirty="0" smtClean="0">
                <a:solidFill>
                  <a:schemeClr val="tx1"/>
                </a:solidFill>
              </a:rPr>
              <a:t>母体</a:t>
            </a:r>
            <a:r>
              <a:rPr lang="zh-CN" altLang="en-US" b="0" smtClean="0">
                <a:solidFill>
                  <a:schemeClr val="tx1"/>
                </a:solidFill>
              </a:rPr>
              <a:t>的数学期望</a:t>
            </a:r>
            <a:r>
              <a:rPr altLang="en-US" b="0" smtClean="0">
                <a:solidFill>
                  <a:schemeClr val="tx1"/>
                </a:solidFill>
              </a:rPr>
              <a:t>与指定常数</a:t>
            </a:r>
            <a:r>
              <a:rPr b="0" smtClean="0">
                <a:solidFill>
                  <a:schemeClr val="tx1"/>
                </a:solidFill>
              </a:rPr>
              <a:t>是否</a:t>
            </a:r>
            <a:r>
              <a:rPr altLang="en-US" b="0" smtClean="0">
                <a:solidFill>
                  <a:schemeClr val="tx1"/>
                </a:solidFill>
              </a:rPr>
              <a:t>相等。</a:t>
            </a:r>
            <a:endParaRPr lang="zh-CN" altLang="en-US" b="0" dirty="0" smtClean="0">
              <a:solidFill>
                <a:schemeClr val="tx1"/>
              </a:solidFill>
            </a:endParaRP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/>
        </p:nvGraphicFramePr>
        <p:xfrm>
          <a:off x="214282" y="1428736"/>
          <a:ext cx="8637886" cy="4929222"/>
        </p:xfrm>
        <a:graphic>
          <a:graphicData uri="http://schemas.openxmlformats.org/presentationml/2006/ole">
            <p:oleObj spid="_x0000_s31746" name="公式" r:id="rId3" imgW="4228920" imgH="24890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2643182"/>
            <a:ext cx="3214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1</a:t>
            </a:r>
            <a:r>
              <a:rPr lang="zh-CN" altLang="en-US" sz="2400" b="1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、提出原假设</a:t>
            </a:r>
            <a:r>
              <a:rPr lang="zh-CN" altLang="en-US" sz="2400" b="1" dirty="0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：</a:t>
            </a:r>
            <a:endParaRPr lang="en-US" altLang="zh-CN" sz="2400" b="1" dirty="0" smtClean="0">
              <a:solidFill>
                <a:srgbClr val="7030A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357562"/>
            <a:ext cx="3143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2</a:t>
            </a:r>
            <a:r>
              <a:rPr lang="zh-CN" altLang="en-US" sz="2400" b="1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、构造</a:t>
            </a:r>
            <a:r>
              <a:rPr lang="en-US" altLang="zh-CN" sz="2400" b="1" smtClean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u</a:t>
            </a:r>
            <a:r>
              <a:rPr lang="zh-CN" altLang="en-US" sz="2400" b="1" smtClean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检验统计量</a:t>
            </a:r>
            <a:r>
              <a:rPr lang="zh-CN" altLang="en-US" sz="2400" b="1" dirty="0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：</a:t>
            </a:r>
            <a:endParaRPr lang="en-US" altLang="zh-CN" sz="2400" b="1" dirty="0" smtClean="0">
              <a:solidFill>
                <a:srgbClr val="7030A0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429132"/>
            <a:ext cx="2970685" cy="498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3</a:t>
            </a:r>
            <a:r>
              <a:rPr lang="zh-CN" altLang="en-US" sz="2400" b="1" dirty="0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、</a:t>
            </a:r>
            <a:r>
              <a:rPr lang="en-US" altLang="zh-CN" sz="2400" b="1" dirty="0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u</a:t>
            </a:r>
            <a:r>
              <a:rPr lang="zh-CN" altLang="en-US" sz="2400" b="1" dirty="0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检验概率公式：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5857892"/>
            <a:ext cx="1577676" cy="498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4</a:t>
            </a:r>
            <a:r>
              <a:rPr lang="zh-CN" altLang="en-US" sz="2400" b="1" dirty="0" smtClean="0">
                <a:solidFill>
                  <a:srgbClr val="7030A0"/>
                </a:solidFill>
                <a:latin typeface="方正姚体" pitchFamily="2" charset="-122"/>
                <a:ea typeface="方正姚体" pitchFamily="2" charset="-122"/>
              </a:rPr>
              <a:t>、判断：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0"/>
            <a:ext cx="678657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smtClean="0">
                <a:solidFill>
                  <a:srgbClr val="025245"/>
                </a:solidFill>
                <a:latin typeface="+mj-ea"/>
                <a:ea typeface="+mj-ea"/>
              </a:rPr>
              <a:t>9.2</a:t>
            </a:r>
            <a:r>
              <a:rPr lang="zh-CN" altLang="en-US" sz="3200" b="1" smtClean="0">
                <a:solidFill>
                  <a:srgbClr val="025245"/>
                </a:solidFill>
                <a:latin typeface="+mj-ea"/>
                <a:ea typeface="+mj-ea"/>
              </a:rPr>
              <a:t> 四种常用统计量及其检验方法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800" b="1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u</a:t>
            </a:r>
            <a:r>
              <a:rPr lang="zh-CN" altLang="en-US" sz="2800" b="1" dirty="0" smtClean="0">
                <a:solidFill>
                  <a:schemeClr val="accent5">
                    <a:lumMod val="50000"/>
                  </a:schemeClr>
                </a:solidFill>
                <a:latin typeface="+mj-ea"/>
                <a:ea typeface="+mj-ea"/>
              </a:rPr>
              <a:t>检验适用范围</a:t>
            </a:r>
          </a:p>
          <a:p>
            <a:pPr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</a:rPr>
              <a:t>1</a:t>
            </a:r>
            <a:r>
              <a:rPr lang="zh-CN" altLang="en-US" sz="2400" b="1" smtClean="0">
                <a:solidFill>
                  <a:schemeClr val="tx1"/>
                </a:solidFill>
              </a:rPr>
              <a:t>）子样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容量</a:t>
            </a:r>
          </a:p>
          <a:p>
            <a:pPr eaLnBrk="1" hangingPunct="1">
              <a:buNone/>
            </a:pPr>
            <a:r>
              <a:rPr lang="zh-CN" altLang="en-US" sz="2400" dirty="0" smtClean="0"/>
              <a:t> 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对于正态母体，对子样容量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不作要求，可小子样；</a:t>
            </a:r>
          </a:p>
          <a:p>
            <a:pPr marL="0" indent="0" eaLnBrk="1" hangingPunct="1">
              <a:buNone/>
            </a:pP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对于非正态母体，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至少为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30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，需大子样（工程中，</a:t>
            </a:r>
            <a:r>
              <a:rPr lang="en-US" altLang="zh-CN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n&gt;30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即视为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大子样 ）。</a:t>
            </a:r>
            <a:r>
              <a:rPr lang="zh-CN" altLang="en-US" sz="2400" b="1" dirty="0" smtClean="0">
                <a:solidFill>
                  <a:srgbClr val="2072A4"/>
                </a:solidFill>
              </a:rPr>
              <a:t>（中心极限定理：</a:t>
            </a:r>
            <a:r>
              <a:rPr lang="en-US" altLang="zh-CN" sz="2400" b="1" dirty="0" smtClean="0">
                <a:solidFill>
                  <a:srgbClr val="2072A4"/>
                </a:solidFill>
              </a:rPr>
              <a:t>n</a:t>
            </a:r>
            <a:r>
              <a:rPr lang="zh-CN" altLang="en-US" sz="2400" b="1" dirty="0" smtClean="0">
                <a:solidFill>
                  <a:srgbClr val="2072A4"/>
                </a:solidFill>
              </a:rPr>
              <a:t>很大时，独立随机变量之和渐近于正态分布）</a:t>
            </a:r>
          </a:p>
          <a:p>
            <a:pPr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</a:rPr>
              <a:t>2</a:t>
            </a:r>
            <a:r>
              <a:rPr lang="zh-CN" altLang="en-US" sz="2400" b="1" smtClean="0">
                <a:solidFill>
                  <a:schemeClr val="tx1"/>
                </a:solidFill>
              </a:rPr>
              <a:t>）要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已知母体方差</a:t>
            </a:r>
            <a:r>
              <a:rPr lang="zh-CN" altLang="en-US" sz="2400" b="1" dirty="0" smtClean="0">
                <a:solidFill>
                  <a:schemeClr val="tx1"/>
                </a:solidFill>
                <a:sym typeface="Symbol"/>
              </a:rPr>
              <a:t></a:t>
            </a:r>
            <a:r>
              <a:rPr lang="en-US" altLang="zh-CN" sz="2400" b="1" baseline="30000" dirty="0" smtClean="0">
                <a:solidFill>
                  <a:schemeClr val="tx1"/>
                </a:solidFill>
                <a:sym typeface="Symbol"/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       </a:t>
            </a:r>
          </a:p>
        </p:txBody>
      </p:sp>
      <p:graphicFrame>
        <p:nvGraphicFramePr>
          <p:cNvPr id="11268" name="Object 6"/>
          <p:cNvGraphicFramePr>
            <a:graphicFrameLocks noChangeAspect="1"/>
          </p:cNvGraphicFramePr>
          <p:nvPr/>
        </p:nvGraphicFramePr>
        <p:xfrm>
          <a:off x="285750" y="4429125"/>
          <a:ext cx="8718550" cy="968375"/>
        </p:xfrm>
        <a:graphic>
          <a:graphicData uri="http://schemas.openxmlformats.org/presentationml/2006/ole">
            <p:oleObj spid="_x0000_s32772" name="公式" r:id="rId3" imgW="4114800" imgH="4572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44" y="5572140"/>
            <a:ext cx="8786874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渐近无偏估计：子样容量</a:t>
            </a:r>
            <a:r>
              <a:rPr lang="en-US" altLang="zh-CN" sz="2400" b="1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n</a:t>
            </a:r>
            <a:r>
              <a:rPr lang="zh-CN" altLang="en-US" sz="2400" b="1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很小时估计值是有偏的，随着</a:t>
            </a:r>
            <a:r>
              <a:rPr lang="en-US" altLang="zh-CN" sz="2400" b="1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n</a:t>
            </a:r>
            <a:r>
              <a:rPr lang="zh-CN" altLang="en-US" sz="2400" b="1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的逐渐增大，估计值渐渐趋向于无偏。</a:t>
            </a:r>
            <a:endParaRPr lang="zh-CN" altLang="en-US" sz="2400" b="1" dirty="0">
              <a:solidFill>
                <a:srgbClr val="2072A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smtClean="0"/>
              <a:t> 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257145" y="214290"/>
          <a:ext cx="8672573" cy="940219"/>
        </p:xfrm>
        <a:graphic>
          <a:graphicData uri="http://schemas.openxmlformats.org/presentationml/2006/ole">
            <p:oleObj spid="_x0000_s33794" name="公式" r:id="rId3" imgW="4216320" imgH="457200" progId="Equation.3">
              <p:embed/>
            </p:oleObj>
          </a:graphicData>
        </a:graphic>
      </p:graphicFrame>
      <p:graphicFrame>
        <p:nvGraphicFramePr>
          <p:cNvPr id="12291" name="Object 5"/>
          <p:cNvGraphicFramePr>
            <a:graphicFrameLocks noChangeAspect="1"/>
          </p:cNvGraphicFramePr>
          <p:nvPr>
            <p:ph sz="half" idx="2"/>
          </p:nvPr>
        </p:nvGraphicFramePr>
        <p:xfrm>
          <a:off x="157163" y="4500563"/>
          <a:ext cx="8758237" cy="1949450"/>
        </p:xfrm>
        <a:graphic>
          <a:graphicData uri="http://schemas.openxmlformats.org/presentationml/2006/ole">
            <p:oleObj spid="_x0000_s33795" name="公式" r:id="rId4" imgW="4051080" imgH="901440" progId="Equation.3">
              <p:embed/>
            </p:oleObj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234950" y="1357298"/>
          <a:ext cx="8909050" cy="2914650"/>
        </p:xfrm>
        <a:graphic>
          <a:graphicData uri="http://schemas.openxmlformats.org/presentationml/2006/ole">
            <p:oleObj spid="_x0000_s33796" name="公式" r:id="rId5" imgW="4038480" imgH="132048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8B2A0-3D97-48BF-93C9-15542AE1894E}" type="slidenum">
              <a:rPr lang="en-US" altLang="zh-CN" smtClean="0"/>
              <a:pPr>
                <a:defRPr/>
              </a:pPr>
              <a:t>16</a:t>
            </a:fld>
            <a:endParaRPr lang="en-US" altLang="zh-CN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400" b="1" smtClean="0">
                <a:solidFill>
                  <a:schemeClr val="tx1"/>
                </a:solidFill>
              </a:rPr>
              <a:t>3</a:t>
            </a:r>
            <a:r>
              <a:rPr lang="zh-CN" altLang="en-US" sz="2400" b="1" smtClean="0">
                <a:solidFill>
                  <a:schemeClr val="tx1"/>
                </a:solidFill>
              </a:rPr>
              <a:t>）</a:t>
            </a:r>
            <a:r>
              <a:rPr lang="zh-CN" altLang="zh-CN" sz="2400" b="1" smtClean="0">
                <a:solidFill>
                  <a:schemeClr val="tx1"/>
                </a:solidFill>
              </a:rPr>
              <a:t>检验</a:t>
            </a:r>
            <a:r>
              <a:rPr lang="zh-CN" altLang="zh-CN" sz="2400" b="1" dirty="0" smtClean="0">
                <a:solidFill>
                  <a:schemeClr val="tx1"/>
                </a:solidFill>
              </a:rPr>
              <a:t>两正态母体的期望是否相等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。</a:t>
            </a:r>
            <a:r>
              <a:rPr lang="zh-CN" altLang="zh-CN" sz="2400" dirty="0" smtClean="0">
                <a:solidFill>
                  <a:schemeClr val="tx1"/>
                </a:solidFill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H</a:t>
            </a:r>
            <a:r>
              <a:rPr lang="en-US" altLang="zh-CN" sz="2400" b="1" baseline="-25000" dirty="0" smtClean="0">
                <a:solidFill>
                  <a:srgbClr val="FF0000"/>
                </a:solidFill>
              </a:rPr>
              <a:t>0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：</a:t>
            </a:r>
            <a:r>
              <a:rPr lang="el-GR" altLang="zh-CN" sz="2400" b="1" dirty="0" smtClean="0">
                <a:solidFill>
                  <a:srgbClr val="FF0000"/>
                </a:solidFill>
              </a:rPr>
              <a:t>μ</a:t>
            </a:r>
            <a:r>
              <a:rPr lang="en-US" altLang="zh-CN" sz="2400" b="1" baseline="-25000" dirty="0" smtClean="0">
                <a:solidFill>
                  <a:srgbClr val="FF0000"/>
                </a:solidFill>
              </a:rPr>
              <a:t>1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=</a:t>
            </a:r>
            <a:r>
              <a:rPr lang="el-GR" altLang="zh-CN" sz="2400" b="1" dirty="0" smtClean="0">
                <a:solidFill>
                  <a:srgbClr val="FF0000"/>
                </a:solidFill>
              </a:rPr>
              <a:t>μ</a:t>
            </a:r>
            <a:r>
              <a:rPr lang="en-US" altLang="zh-CN" sz="2400" b="1" baseline="-25000" dirty="0" smtClean="0">
                <a:solidFill>
                  <a:srgbClr val="FF0000"/>
                </a:solidFill>
              </a:rPr>
              <a:t>2</a:t>
            </a:r>
            <a:endParaRPr lang="en-US" altLang="zh-CN" sz="2400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/>
        </p:nvGraphicFramePr>
        <p:xfrm>
          <a:off x="500034" y="714356"/>
          <a:ext cx="7607300" cy="2000250"/>
        </p:xfrm>
        <a:graphic>
          <a:graphicData uri="http://schemas.openxmlformats.org/presentationml/2006/ole">
            <p:oleObj spid="_x0000_s34818" name="公式" r:id="rId3" imgW="3670200" imgH="965160" progId="Equation.3">
              <p:embed/>
            </p:oleObj>
          </a:graphicData>
        </a:graphic>
      </p:graphicFrame>
      <p:sp>
        <p:nvSpPr>
          <p:cNvPr id="13316" name="Line 5"/>
          <p:cNvSpPr>
            <a:spLocks noChangeShapeType="1"/>
          </p:cNvSpPr>
          <p:nvPr/>
        </p:nvSpPr>
        <p:spPr bwMode="auto">
          <a:xfrm>
            <a:off x="539750" y="1268413"/>
            <a:ext cx="708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>
            <a:off x="533400" y="1752600"/>
            <a:ext cx="708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8" name="Line 7"/>
          <p:cNvSpPr>
            <a:spLocks noChangeShapeType="1"/>
          </p:cNvSpPr>
          <p:nvPr/>
        </p:nvSpPr>
        <p:spPr bwMode="auto">
          <a:xfrm>
            <a:off x="609600" y="2743200"/>
            <a:ext cx="701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9" name="Line 8"/>
          <p:cNvSpPr>
            <a:spLocks noChangeShapeType="1"/>
          </p:cNvSpPr>
          <p:nvPr/>
        </p:nvSpPr>
        <p:spPr bwMode="auto">
          <a:xfrm>
            <a:off x="2133600" y="6096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0" name="Line 9"/>
          <p:cNvSpPr>
            <a:spLocks noChangeShapeType="1"/>
          </p:cNvSpPr>
          <p:nvPr/>
        </p:nvSpPr>
        <p:spPr bwMode="auto">
          <a:xfrm>
            <a:off x="4643438" y="620713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34819" name="Object 4"/>
          <p:cNvGraphicFramePr>
            <a:graphicFrameLocks noChangeAspect="1"/>
          </p:cNvGraphicFramePr>
          <p:nvPr/>
        </p:nvGraphicFramePr>
        <p:xfrm>
          <a:off x="1428728" y="2857496"/>
          <a:ext cx="4816475" cy="1420813"/>
        </p:xfrm>
        <a:graphic>
          <a:graphicData uri="http://schemas.openxmlformats.org/presentationml/2006/ole">
            <p:oleObj spid="_x0000_s34819" name="公式" r:id="rId4" imgW="2323800" imgH="685800" progId="Equation.3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1000100" y="4286256"/>
          <a:ext cx="6429420" cy="2384451"/>
        </p:xfrm>
        <a:graphic>
          <a:graphicData uri="http://schemas.openxmlformats.org/presentationml/2006/ole">
            <p:oleObj spid="_x0000_s34820" name="公式" r:id="rId5" imgW="3149280" imgH="1168200" progId="Equation.3">
              <p:embed/>
            </p:oleObj>
          </a:graphicData>
        </a:graphic>
      </p:graphicFrame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z="2800" b="1" smtClean="0">
                <a:solidFill>
                  <a:srgbClr val="199EE1"/>
                </a:solidFill>
              </a:rPr>
              <a:t> </a:t>
            </a:r>
            <a:r>
              <a:rPr lang="zh-CN" altLang="en-US" sz="2800" b="1" smtClean="0">
                <a:solidFill>
                  <a:srgbClr val="2072A4"/>
                </a:solidFill>
              </a:rPr>
              <a:t>例：</a:t>
            </a:r>
            <a:endParaRPr lang="zh-CN" altLang="en-US" sz="2800" b="1" dirty="0" smtClean="0">
              <a:solidFill>
                <a:srgbClr val="2072A4"/>
              </a:solidFill>
            </a:endParaRPr>
          </a:p>
        </p:txBody>
      </p:sp>
      <p:graphicFrame>
        <p:nvGraphicFramePr>
          <p:cNvPr id="14338" name="Object 4"/>
          <p:cNvGraphicFramePr>
            <a:graphicFrameLocks noChangeAspect="1"/>
          </p:cNvGraphicFramePr>
          <p:nvPr/>
        </p:nvGraphicFramePr>
        <p:xfrm>
          <a:off x="285720" y="642918"/>
          <a:ext cx="8429684" cy="4397375"/>
        </p:xfrm>
        <a:graphic>
          <a:graphicData uri="http://schemas.openxmlformats.org/presentationml/2006/ole">
            <p:oleObj spid="_x0000_s35842" name="公式" r:id="rId3" imgW="3543120" imgH="187956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1538" y="2857496"/>
            <a:ext cx="1428760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rgbClr val="2072A4"/>
                </a:solidFill>
                <a:latin typeface="+mj-ea"/>
                <a:ea typeface="+mj-ea"/>
              </a:rPr>
              <a:t>原假设</a:t>
            </a:r>
            <a:r>
              <a:rPr lang="en-US" altLang="zh-CN" sz="2000" b="1" dirty="0" smtClean="0">
                <a:solidFill>
                  <a:srgbClr val="2072A4"/>
                </a:solidFill>
                <a:latin typeface="+mj-ea"/>
                <a:ea typeface="+mj-ea"/>
              </a:rPr>
              <a:t>H</a:t>
            </a:r>
            <a:r>
              <a:rPr lang="en-US" altLang="zh-CN" sz="2000" b="1" baseline="-25000" dirty="0" smtClean="0">
                <a:solidFill>
                  <a:srgbClr val="2072A4"/>
                </a:solidFill>
                <a:latin typeface="+mj-ea"/>
                <a:ea typeface="+mj-ea"/>
              </a:rPr>
              <a:t>0</a:t>
            </a:r>
            <a:r>
              <a:rPr lang="zh-CN" altLang="en-US" sz="2000" b="1" dirty="0" smtClean="0">
                <a:solidFill>
                  <a:srgbClr val="2072A4"/>
                </a:solidFill>
                <a:latin typeface="+mj-ea"/>
                <a:ea typeface="+mj-ea"/>
              </a:rPr>
              <a:t>：</a:t>
            </a:r>
            <a:endParaRPr lang="zh-CN" altLang="en-US" sz="2000" b="1" dirty="0">
              <a:solidFill>
                <a:srgbClr val="2072A4"/>
              </a:solidFill>
              <a:latin typeface="+mj-ea"/>
              <a:ea typeface="+mj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3643314"/>
            <a:ext cx="1357322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rgbClr val="2072A4"/>
                </a:solidFill>
                <a:latin typeface="+mj-ea"/>
                <a:ea typeface="+mj-ea"/>
              </a:rPr>
              <a:t>统计量：</a:t>
            </a:r>
            <a:endParaRPr lang="zh-CN" altLang="en-US" sz="2000" b="1" dirty="0">
              <a:solidFill>
                <a:srgbClr val="2072A4"/>
              </a:solidFill>
              <a:latin typeface="+mj-ea"/>
              <a:ea typeface="+mj-ea"/>
            </a:endParaRPr>
          </a:p>
        </p:txBody>
      </p:sp>
      <p:graphicFrame>
        <p:nvGraphicFramePr>
          <p:cNvPr id="35843" name="Object 4"/>
          <p:cNvGraphicFramePr>
            <a:graphicFrameLocks noChangeAspect="1"/>
          </p:cNvGraphicFramePr>
          <p:nvPr/>
        </p:nvGraphicFramePr>
        <p:xfrm>
          <a:off x="428596" y="5143512"/>
          <a:ext cx="7929618" cy="1187450"/>
        </p:xfrm>
        <a:graphic>
          <a:graphicData uri="http://schemas.openxmlformats.org/presentationml/2006/ole">
            <p:oleObj spid="_x0000_s35843" name="公式" r:id="rId4" imgW="3479760" imgH="507960" progId="Equation.3">
              <p:embed/>
            </p:oleObj>
          </a:graphicData>
        </a:graphic>
      </p:graphicFrame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eaLnBrk="1" hangingPunct="1"/>
            <a:r>
              <a:rPr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</a:t>
            </a:r>
            <a:r>
              <a:rPr sz="3200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卡方检验法</a:t>
            </a:r>
            <a:r>
              <a:rPr lang="en-US" b="0" smtClean="0">
                <a:solidFill>
                  <a:schemeClr val="tx1"/>
                </a:solidFill>
              </a:rPr>
              <a:t>--</a:t>
            </a:r>
            <a:r>
              <a:rPr b="0" smtClean="0">
                <a:solidFill>
                  <a:schemeClr val="tx1"/>
                </a:solidFill>
              </a:rPr>
              <a:t>检验母体的方差与指定常数是否相等</a:t>
            </a:r>
            <a:r>
              <a:rPr lang="en-US" b="0" smtClean="0">
                <a:solidFill>
                  <a:schemeClr val="tx1"/>
                </a:solidFill>
              </a:rPr>
              <a:t>。</a:t>
            </a:r>
            <a:endParaRPr lang="en-US" b="0" dirty="0" smtClean="0">
              <a:solidFill>
                <a:schemeClr val="tx1"/>
              </a:solidFill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8929718" cy="61722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2072A4"/>
                </a:solidFill>
              </a:rPr>
              <a:t>卡方检验在测量中常用于检验精度。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     </a:t>
            </a:r>
            <a:r>
              <a:rPr lang="zh-CN" altLang="en-US" sz="2400" smtClean="0">
                <a:solidFill>
                  <a:schemeClr val="tx1"/>
                </a:solidFill>
              </a:rPr>
              <a:t>原假设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：</a:t>
            </a:r>
            <a:endParaRPr lang="zh-CN" altLang="en-US" sz="28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15363" name="Object 6"/>
          <p:cNvGraphicFramePr>
            <a:graphicFrameLocks noChangeAspect="1"/>
          </p:cNvGraphicFramePr>
          <p:nvPr/>
        </p:nvGraphicFramePr>
        <p:xfrm>
          <a:off x="2643174" y="1428736"/>
          <a:ext cx="2016125" cy="544512"/>
        </p:xfrm>
        <a:graphic>
          <a:graphicData uri="http://schemas.openxmlformats.org/presentationml/2006/ole">
            <p:oleObj spid="_x0000_s36867" name="公式" r:id="rId3" imgW="888840" imgH="241200" progId="Equation.3">
              <p:embed/>
            </p:oleObj>
          </a:graphicData>
        </a:graphic>
      </p:graphicFrame>
      <p:graphicFrame>
        <p:nvGraphicFramePr>
          <p:cNvPr id="15364" name="Object 7"/>
          <p:cNvGraphicFramePr>
            <a:graphicFrameLocks noChangeAspect="1"/>
          </p:cNvGraphicFramePr>
          <p:nvPr/>
        </p:nvGraphicFramePr>
        <p:xfrm>
          <a:off x="142844" y="2571744"/>
          <a:ext cx="8674101" cy="2262188"/>
        </p:xfrm>
        <a:graphic>
          <a:graphicData uri="http://schemas.openxmlformats.org/presentationml/2006/ole">
            <p:oleObj spid="_x0000_s36868" name="公式" r:id="rId4" imgW="3797280" imgH="99036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2844" y="1928802"/>
            <a:ext cx="242889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、卡方分布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6869" name="Object 7"/>
          <p:cNvGraphicFramePr>
            <a:graphicFrameLocks noChangeAspect="1"/>
          </p:cNvGraphicFramePr>
          <p:nvPr/>
        </p:nvGraphicFramePr>
        <p:xfrm>
          <a:off x="142844" y="4979684"/>
          <a:ext cx="8786874" cy="1207838"/>
        </p:xfrm>
        <a:graphic>
          <a:graphicData uri="http://schemas.openxmlformats.org/presentationml/2006/ole">
            <p:oleObj spid="_x0000_s36869" name="公式" r:id="rId5" imgW="4063680" imgH="558720" progId="Equation.3">
              <p:embed/>
            </p:oleObj>
          </a:graphicData>
        </a:graphic>
      </p:graphicFrame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7777163" cy="549275"/>
          </a:xfrm>
        </p:spPr>
        <p:txBody>
          <a:bodyPr/>
          <a:lstStyle/>
          <a:p>
            <a:r>
              <a:rPr lang="en-US" altLang="zh-CN" sz="2800" smtClean="0"/>
              <a:t> </a:t>
            </a:r>
            <a:r>
              <a:rPr lang="en-US" altLang="zh-CN" sz="3200" smtClean="0"/>
              <a:t>9.1  </a:t>
            </a:r>
            <a:r>
              <a:rPr sz="3200" smtClean="0"/>
              <a:t>统计假设检验原理</a:t>
            </a:r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142844" y="714356"/>
            <a:ext cx="9001156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一、数理统计的主要方法</a:t>
            </a:r>
            <a:endParaRPr lang="en-US" altLang="zh-CN" sz="3200" b="1" dirty="0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smtClean="0">
                <a:solidFill>
                  <a:srgbClr val="7030A0"/>
                </a:solidFill>
                <a:latin typeface="+mn-ea"/>
                <a:ea typeface="+mn-ea"/>
              </a:rPr>
              <a:t>1</a:t>
            </a:r>
            <a:r>
              <a:rPr lang="zh-CN" altLang="en-US" sz="2400" b="1" smtClean="0">
                <a:solidFill>
                  <a:srgbClr val="7030A0"/>
                </a:solidFill>
                <a:latin typeface="+mn-ea"/>
                <a:ea typeface="+mn-ea"/>
              </a:rPr>
              <a:t>、参数估计</a:t>
            </a:r>
            <a:r>
              <a:rPr lang="zh-CN" altLang="en-US" sz="2400" b="1" dirty="0" smtClean="0">
                <a:solidFill>
                  <a:srgbClr val="7030A0"/>
                </a:solidFill>
                <a:latin typeface="+mn-ea"/>
                <a:ea typeface="+mn-ea"/>
              </a:rPr>
              <a:t>：</a:t>
            </a:r>
            <a:r>
              <a:rPr lang="zh-CN" altLang="en-US" sz="2400" dirty="0" smtClean="0">
                <a:latin typeface="+mn-ea"/>
                <a:ea typeface="+mn-ea"/>
              </a:rPr>
              <a:t>由有限个子样推断母体分布中的某些参数；</a:t>
            </a:r>
          </a:p>
          <a:p>
            <a:pPr>
              <a:lnSpc>
                <a:spcPct val="150000"/>
              </a:lnSpc>
            </a:pPr>
            <a:r>
              <a:rPr lang="en-US" altLang="zh-CN" sz="2400" b="1" smtClean="0">
                <a:solidFill>
                  <a:srgbClr val="7030A0"/>
                </a:solidFill>
                <a:latin typeface="+mn-ea"/>
                <a:ea typeface="+mn-ea"/>
              </a:rPr>
              <a:t>2</a:t>
            </a:r>
            <a:r>
              <a:rPr lang="zh-CN" altLang="en-US" sz="2400" b="1" smtClean="0">
                <a:solidFill>
                  <a:srgbClr val="7030A0"/>
                </a:solidFill>
                <a:latin typeface="+mn-ea"/>
                <a:ea typeface="+mn-ea"/>
              </a:rPr>
              <a:t>、统计假设</a:t>
            </a:r>
            <a:r>
              <a:rPr lang="zh-CN" altLang="en-US" sz="2400" b="1" dirty="0" smtClean="0">
                <a:solidFill>
                  <a:srgbClr val="7030A0"/>
                </a:solidFill>
                <a:latin typeface="+mn-ea"/>
                <a:ea typeface="+mn-ea"/>
              </a:rPr>
              <a:t>检验：</a:t>
            </a:r>
            <a:r>
              <a:rPr lang="zh-CN" altLang="en-US" sz="2400" dirty="0" smtClean="0">
                <a:latin typeface="+mn-ea"/>
                <a:ea typeface="+mn-ea"/>
              </a:rPr>
              <a:t>根据子样信息，通过检验来判断母体分布是否具有指定的</a:t>
            </a:r>
            <a:r>
              <a:rPr lang="zh-CN" altLang="en-US" sz="2400" smtClean="0">
                <a:latin typeface="+mn-ea"/>
                <a:ea typeface="+mn-ea"/>
              </a:rPr>
              <a:t>特征。</a:t>
            </a:r>
            <a:endParaRPr lang="en-US" altLang="zh-CN" sz="240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smtClean="0">
                <a:solidFill>
                  <a:srgbClr val="7030A0"/>
                </a:solidFill>
                <a:latin typeface="+mn-ea"/>
                <a:ea typeface="+mn-ea"/>
              </a:rPr>
              <a:t>3</a:t>
            </a:r>
            <a:r>
              <a:rPr lang="zh-CN" altLang="en-US" sz="2400" b="1" smtClean="0">
                <a:solidFill>
                  <a:srgbClr val="7030A0"/>
                </a:solidFill>
                <a:latin typeface="+mn-ea"/>
                <a:ea typeface="+mn-ea"/>
              </a:rPr>
              <a:t>、方差分析；</a:t>
            </a:r>
            <a:r>
              <a:rPr lang="en-US" altLang="zh-CN" sz="2400" b="1" smtClean="0">
                <a:solidFill>
                  <a:srgbClr val="7030A0"/>
                </a:solidFill>
                <a:latin typeface="+mn-ea"/>
                <a:ea typeface="+mn-ea"/>
              </a:rPr>
              <a:t>4</a:t>
            </a:r>
            <a:r>
              <a:rPr lang="zh-CN" altLang="en-US" sz="2400" b="1" smtClean="0">
                <a:solidFill>
                  <a:srgbClr val="7030A0"/>
                </a:solidFill>
                <a:latin typeface="+mn-ea"/>
                <a:ea typeface="+mn-ea"/>
              </a:rPr>
              <a:t>、回归分析</a:t>
            </a:r>
            <a:endParaRPr lang="en-US" altLang="zh-CN" sz="2400" b="1" smtClean="0">
              <a:solidFill>
                <a:srgbClr val="7030A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endParaRPr lang="zh-CN" altLang="en-US" sz="2800" dirty="0" smtClean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800" smtClean="0">
                <a:latin typeface="+mn-ea"/>
                <a:ea typeface="+mn-ea"/>
              </a:rPr>
              <a:t>               </a:t>
            </a:r>
            <a:r>
              <a:rPr lang="zh-CN" altLang="en-US" sz="2800" b="1" smtClean="0">
                <a:solidFill>
                  <a:srgbClr val="00B0F0"/>
                </a:solidFill>
                <a:latin typeface="+mn-ea"/>
                <a:ea typeface="+mn-ea"/>
              </a:rPr>
              <a:t>统计假设检验</a:t>
            </a:r>
            <a:r>
              <a:rPr lang="en-US" altLang="zh-CN" sz="2800" b="1" smtClean="0">
                <a:solidFill>
                  <a:srgbClr val="00B0F0"/>
                </a:solidFill>
                <a:latin typeface="+mn-ea"/>
                <a:ea typeface="+mn-ea"/>
              </a:rPr>
              <a:t>=</a:t>
            </a:r>
            <a:r>
              <a:rPr lang="zh-CN" altLang="en-US" sz="2800" b="1" smtClean="0">
                <a:solidFill>
                  <a:srgbClr val="00B0F0"/>
                </a:solidFill>
                <a:latin typeface="+mn-ea"/>
                <a:ea typeface="+mn-ea"/>
              </a:rPr>
              <a:t>假设检验</a:t>
            </a:r>
            <a:endParaRPr lang="zh-CN" altLang="en-US" sz="2800" b="1" dirty="0" smtClean="0">
              <a:solidFill>
                <a:srgbClr val="00B0F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smtClean="0">
                <a:solidFill>
                  <a:srgbClr val="7030A0"/>
                </a:solidFill>
                <a:latin typeface="+mn-ea"/>
                <a:ea typeface="+mn-ea"/>
              </a:rPr>
              <a:t>假设检验</a:t>
            </a:r>
            <a:r>
              <a:rPr lang="zh-CN" altLang="en-US" sz="2400" b="1" dirty="0" smtClean="0">
                <a:solidFill>
                  <a:srgbClr val="7030A0"/>
                </a:solidFill>
                <a:latin typeface="+mn-ea"/>
                <a:ea typeface="+mn-ea"/>
              </a:rPr>
              <a:t>依据：</a:t>
            </a:r>
            <a:r>
              <a:rPr lang="zh-CN" altLang="en-US" sz="2400" dirty="0" smtClean="0">
                <a:latin typeface="+mn-ea"/>
                <a:ea typeface="+mn-ea"/>
              </a:rPr>
              <a:t>是以</a:t>
            </a:r>
            <a:r>
              <a:rPr lang="zh-CN" altLang="en-US" sz="2400" smtClean="0">
                <a:latin typeface="+mn-ea"/>
                <a:ea typeface="+mn-ea"/>
              </a:rPr>
              <a:t>“</a:t>
            </a:r>
            <a:r>
              <a:rPr lang="zh-CN" altLang="en-US" sz="2400" b="1" smtClean="0">
                <a:latin typeface="+mn-ea"/>
                <a:ea typeface="+mn-ea"/>
              </a:rPr>
              <a:t>小概率事件在</a:t>
            </a:r>
            <a:r>
              <a:rPr lang="zh-CN" altLang="en-US" sz="2400" b="1" dirty="0" smtClean="0">
                <a:latin typeface="+mn-ea"/>
                <a:ea typeface="+mn-ea"/>
              </a:rPr>
              <a:t>一次实验中是不可能发生的</a:t>
            </a:r>
            <a:r>
              <a:rPr lang="zh-CN" altLang="en-US" sz="2400" dirty="0" smtClean="0">
                <a:latin typeface="+mn-ea"/>
                <a:ea typeface="+mn-ea"/>
              </a:rPr>
              <a:t>”这一概念为前提的。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3E550-9630-45C0-94F6-D0585FAEB8D7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IMG_20200506_112043.jpg"/>
          <p:cNvPicPr>
            <a:picLocks noChangeAspect="1"/>
          </p:cNvPicPr>
          <p:nvPr/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214282" y="0"/>
            <a:ext cx="4551579" cy="6858000"/>
          </a:xfrm>
          <a:prstGeom prst="rect">
            <a:avLst/>
          </a:prstGeom>
        </p:spPr>
      </p:pic>
      <p:graphicFrame>
        <p:nvGraphicFramePr>
          <p:cNvPr id="111617" name="Object 7"/>
          <p:cNvGraphicFramePr>
            <a:graphicFrameLocks noChangeAspect="1"/>
          </p:cNvGraphicFramePr>
          <p:nvPr/>
        </p:nvGraphicFramePr>
        <p:xfrm>
          <a:off x="5072066" y="785794"/>
          <a:ext cx="3692525" cy="1454150"/>
        </p:xfrm>
        <a:graphic>
          <a:graphicData uri="http://schemas.openxmlformats.org/presentationml/2006/ole">
            <p:oleObj spid="_x0000_s111617" name="公式" r:id="rId4" imgW="1803240" imgH="711000" progId="Equation.3">
              <p:embed/>
            </p:oleObj>
          </a:graphicData>
        </a:graphic>
      </p:graphicFrame>
      <p:graphicFrame>
        <p:nvGraphicFramePr>
          <p:cNvPr id="111618" name="Object 7"/>
          <p:cNvGraphicFramePr>
            <a:graphicFrameLocks noChangeAspect="1"/>
          </p:cNvGraphicFramePr>
          <p:nvPr/>
        </p:nvGraphicFramePr>
        <p:xfrm>
          <a:off x="5000628" y="2643182"/>
          <a:ext cx="3979863" cy="1455738"/>
        </p:xfrm>
        <a:graphic>
          <a:graphicData uri="http://schemas.openxmlformats.org/presentationml/2006/ole">
            <p:oleObj spid="_x0000_s111618" name="公式" r:id="rId5" imgW="1942920" imgH="711000" progId="Equation.3">
              <p:embed/>
            </p:oleObj>
          </a:graphicData>
        </a:graphic>
      </p:graphicFrame>
      <p:graphicFrame>
        <p:nvGraphicFramePr>
          <p:cNvPr id="111619" name="Object 7"/>
          <p:cNvGraphicFramePr>
            <a:graphicFrameLocks noChangeAspect="1"/>
          </p:cNvGraphicFramePr>
          <p:nvPr/>
        </p:nvGraphicFramePr>
        <p:xfrm>
          <a:off x="4832351" y="4572001"/>
          <a:ext cx="4097368" cy="894688"/>
        </p:xfrm>
        <a:graphic>
          <a:graphicData uri="http://schemas.openxmlformats.org/presentationml/2006/ole">
            <p:oleObj spid="_x0000_s111619" name="公式" r:id="rId6" imgW="2095200" imgH="45720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1000100" y="3000372"/>
            <a:ext cx="714380" cy="2857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285852" y="6357958"/>
            <a:ext cx="714380" cy="50004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</a:t>
            </a: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333375" y="157163"/>
          <a:ext cx="8545513" cy="6288087"/>
        </p:xfrm>
        <a:graphic>
          <a:graphicData uri="http://schemas.openxmlformats.org/presentationml/2006/ole">
            <p:oleObj spid="_x0000_s37890" name="公式" r:id="rId3" imgW="3606480" imgH="2654280" progId="Equation.3">
              <p:embed/>
            </p:oleObj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</a:t>
            </a:r>
          </a:p>
        </p:txBody>
      </p:sp>
      <p:graphicFrame>
        <p:nvGraphicFramePr>
          <p:cNvPr id="17410" name="Object 4"/>
          <p:cNvGraphicFramePr>
            <a:graphicFrameLocks noChangeAspect="1"/>
          </p:cNvGraphicFramePr>
          <p:nvPr/>
        </p:nvGraphicFramePr>
        <p:xfrm>
          <a:off x="642910" y="714356"/>
          <a:ext cx="6826250" cy="1231900"/>
        </p:xfrm>
        <a:graphic>
          <a:graphicData uri="http://schemas.openxmlformats.org/presentationml/2006/ole">
            <p:oleObj spid="_x0000_s38914" name="公式" r:id="rId3" imgW="3517560" imgH="63468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528638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、卡方检验法的统计量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8915" name="Object 4"/>
          <p:cNvGraphicFramePr>
            <a:graphicFrameLocks noChangeAspect="1"/>
          </p:cNvGraphicFramePr>
          <p:nvPr/>
        </p:nvGraphicFramePr>
        <p:xfrm>
          <a:off x="261938" y="2928938"/>
          <a:ext cx="8547100" cy="3681412"/>
        </p:xfrm>
        <a:graphic>
          <a:graphicData uri="http://schemas.openxmlformats.org/presentationml/2006/ole">
            <p:oleObj spid="_x0000_s38915" name="公式" r:id="rId4" imgW="4419360" imgH="193032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214282" y="2063414"/>
          <a:ext cx="8572560" cy="755978"/>
        </p:xfrm>
        <a:graphic>
          <a:graphicData uri="http://schemas.openxmlformats.org/presentationml/2006/ole">
            <p:oleObj spid="_x0000_s38916" name="公式" r:id="rId6" imgW="4902120" imgH="43164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4282" y="785794"/>
            <a:ext cx="150019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统计量为：</a:t>
            </a:r>
            <a:endParaRPr lang="zh-CN" altLang="en-US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15000" cy="685800"/>
          </a:xfrm>
        </p:spPr>
        <p:txBody>
          <a:bodyPr/>
          <a:lstStyle/>
          <a:p>
            <a:pPr algn="l" eaLnBrk="1" hangingPunct="1"/>
            <a:r>
              <a:rPr lang="en-US" altLang="zh-CN" dirty="0" smtClean="0">
                <a:solidFill>
                  <a:schemeClr val="tx1"/>
                </a:solidFill>
                <a:cs typeface="+mn-cs"/>
              </a:rPr>
              <a:t>3</a:t>
            </a:r>
            <a:r>
              <a:rPr dirty="0" smtClean="0">
                <a:solidFill>
                  <a:schemeClr val="tx1"/>
                </a:solidFill>
                <a:cs typeface="+mn-cs"/>
              </a:rPr>
              <a:t>、单双尾检验的适用范围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3400"/>
            <a:ext cx="9144000" cy="6324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</a:t>
            </a:r>
          </a:p>
        </p:txBody>
      </p:sp>
      <p:graphicFrame>
        <p:nvGraphicFramePr>
          <p:cNvPr id="39941" name="Object 4"/>
          <p:cNvGraphicFramePr>
            <a:graphicFrameLocks noChangeAspect="1"/>
          </p:cNvGraphicFramePr>
          <p:nvPr/>
        </p:nvGraphicFramePr>
        <p:xfrm>
          <a:off x="214282" y="785793"/>
          <a:ext cx="8501122" cy="2398713"/>
        </p:xfrm>
        <a:graphic>
          <a:graphicData uri="http://schemas.openxmlformats.org/presentationml/2006/ole">
            <p:oleObj spid="_x0000_s39941" name="公式" r:id="rId3" imgW="4317840" imgH="1218960" progId="Equation.3">
              <p:embed/>
            </p:oleObj>
          </a:graphicData>
        </a:graphic>
      </p:graphicFrame>
      <p:graphicFrame>
        <p:nvGraphicFramePr>
          <p:cNvPr id="39942" name="Object 4"/>
          <p:cNvGraphicFramePr>
            <a:graphicFrameLocks noChangeAspect="1"/>
          </p:cNvGraphicFramePr>
          <p:nvPr/>
        </p:nvGraphicFramePr>
        <p:xfrm>
          <a:off x="214282" y="3429000"/>
          <a:ext cx="8548688" cy="2946400"/>
        </p:xfrm>
        <a:graphic>
          <a:graphicData uri="http://schemas.openxmlformats.org/presentationml/2006/ole">
            <p:oleObj spid="_x0000_s39942" name="公式" r:id="rId4" imgW="4787640" imgH="165096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$KLX42}M@[RC68($BHX98YH"/>
          <p:cNvPicPr>
            <a:picLocks noChangeAspect="1" noChangeArrowheads="1"/>
          </p:cNvPicPr>
          <p:nvPr/>
        </p:nvPicPr>
        <p:blipFill>
          <a:blip r:embed="rId3">
            <a:lum contrast="40000"/>
          </a:blip>
          <a:srcRect/>
          <a:stretch>
            <a:fillRect/>
          </a:stretch>
        </p:blipFill>
        <p:spPr bwMode="auto">
          <a:xfrm>
            <a:off x="0" y="3429000"/>
            <a:ext cx="458826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713" name="Picture 1"/>
          <p:cNvPicPr>
            <a:picLocks noChangeAspect="1" noChangeArrowheads="1"/>
          </p:cNvPicPr>
          <p:nvPr/>
        </p:nvPicPr>
        <p:blipFill>
          <a:blip r:embed="rId4">
            <a:lum contrast="40000"/>
          </a:blip>
          <a:srcRect/>
          <a:stretch>
            <a:fillRect/>
          </a:stretch>
        </p:blipFill>
        <p:spPr bwMode="auto">
          <a:xfrm>
            <a:off x="0" y="0"/>
            <a:ext cx="4429124" cy="323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15714" name="Object 7"/>
          <p:cNvGraphicFramePr>
            <a:graphicFrameLocks noChangeAspect="1"/>
          </p:cNvGraphicFramePr>
          <p:nvPr/>
        </p:nvGraphicFramePr>
        <p:xfrm>
          <a:off x="4572000" y="1500174"/>
          <a:ext cx="4379755" cy="4019548"/>
        </p:xfrm>
        <a:graphic>
          <a:graphicData uri="http://schemas.openxmlformats.org/presentationml/2006/ole">
            <p:oleObj spid="_x0000_s134146" name="公式" r:id="rId5" imgW="2019240" imgH="1854000" progId="Equation.3">
              <p:embed/>
            </p:oleObj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000100" y="2857496"/>
            <a:ext cx="714380" cy="2857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857224" y="6000767"/>
          <a:ext cx="428628" cy="367395"/>
        </p:xfrm>
        <a:graphic>
          <a:graphicData uri="http://schemas.openxmlformats.org/presentationml/2006/ole">
            <p:oleObj spid="_x0000_s134147" name="公式" r:id="rId7" imgW="355320" imgH="304560" progId="Equation.3">
              <p:embed/>
            </p:oleObj>
          </a:graphicData>
        </a:graphic>
      </p:graphicFrame>
      <p:graphicFrame>
        <p:nvGraphicFramePr>
          <p:cNvPr id="134148" name="Object 4"/>
          <p:cNvGraphicFramePr>
            <a:graphicFrameLocks noChangeAspect="1"/>
          </p:cNvGraphicFramePr>
          <p:nvPr/>
        </p:nvGraphicFramePr>
        <p:xfrm>
          <a:off x="2786051" y="6000768"/>
          <a:ext cx="333998" cy="428628"/>
        </p:xfrm>
        <a:graphic>
          <a:graphicData uri="http://schemas.openxmlformats.org/presentationml/2006/ole">
            <p:oleObj spid="_x0000_s134148" name="公式" r:id="rId8" imgW="26640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026" name="Object 2"/>
          <p:cNvGraphicFramePr>
            <a:graphicFrameLocks noChangeAspect="1"/>
          </p:cNvGraphicFramePr>
          <p:nvPr/>
        </p:nvGraphicFramePr>
        <p:xfrm>
          <a:off x="285720" y="785794"/>
          <a:ext cx="8096250" cy="2333625"/>
        </p:xfrm>
        <a:graphic>
          <a:graphicData uri="http://schemas.openxmlformats.org/presentationml/2006/ole">
            <p:oleObj spid="_x0000_s129026" name="公式" r:id="rId3" imgW="4317840" imgH="1244520" progId="Equation.3">
              <p:embed/>
            </p:oleObj>
          </a:graphicData>
        </a:graphic>
      </p:graphicFrame>
      <p:graphicFrame>
        <p:nvGraphicFramePr>
          <p:cNvPr id="129027" name="Object 3"/>
          <p:cNvGraphicFramePr>
            <a:graphicFrameLocks noChangeAspect="1"/>
          </p:cNvGraphicFramePr>
          <p:nvPr/>
        </p:nvGraphicFramePr>
        <p:xfrm>
          <a:off x="214282" y="3357562"/>
          <a:ext cx="8197850" cy="2439987"/>
        </p:xfrm>
        <a:graphic>
          <a:graphicData uri="http://schemas.openxmlformats.org/presentationml/2006/ole">
            <p:oleObj spid="_x0000_s129027" name="公式" r:id="rId4" imgW="4305240" imgH="1282680" progId="Equation.3">
              <p:embed/>
            </p:oleObj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pPr eaLnBrk="1" hangingPunct="1"/>
            <a:r>
              <a:rPr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三</a:t>
            </a: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t 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检验</a:t>
            </a:r>
            <a:r>
              <a:rPr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法</a:t>
            </a:r>
            <a:r>
              <a:rPr lang="en-US" altLang="zh-CN" b="0" smtClean="0">
                <a:solidFill>
                  <a:schemeClr val="tx1"/>
                </a:solidFill>
              </a:rPr>
              <a:t>-</a:t>
            </a:r>
            <a:r>
              <a:rPr b="0" smtClean="0">
                <a:solidFill>
                  <a:schemeClr val="tx1"/>
                </a:solidFill>
              </a:rPr>
              <a:t>－</a:t>
            </a:r>
            <a:r>
              <a:rPr lang="en-US" b="0" smtClean="0">
                <a:solidFill>
                  <a:schemeClr val="tx1"/>
                </a:solidFill>
              </a:rPr>
              <a:t>检验母体的数学期望与</a:t>
            </a:r>
            <a:r>
              <a:rPr b="0" smtClean="0">
                <a:solidFill>
                  <a:schemeClr val="tx1"/>
                </a:solidFill>
              </a:rPr>
              <a:t>指定</a:t>
            </a:r>
            <a:r>
              <a:rPr lang="en-US" b="0" smtClean="0">
                <a:solidFill>
                  <a:schemeClr val="tx1"/>
                </a:solidFill>
              </a:rPr>
              <a:t>常数是否相</a:t>
            </a:r>
            <a:r>
              <a:rPr b="0" smtClean="0">
                <a:solidFill>
                  <a:schemeClr val="tx1"/>
                </a:solidFill>
              </a:rPr>
              <a:t>等</a:t>
            </a:r>
            <a:endParaRPr b="0" dirty="0" smtClean="0">
              <a:solidFill>
                <a:schemeClr val="tx1"/>
              </a:solidFill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与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u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检验的区别</a:t>
            </a:r>
            <a:r>
              <a:rPr lang="zh-CN" altLang="en-US" sz="2400" dirty="0" smtClean="0">
                <a:solidFill>
                  <a:schemeClr val="tx1"/>
                </a:solidFill>
              </a:rPr>
              <a:t>：</a:t>
            </a:r>
            <a:r>
              <a:rPr lang="en-US" altLang="zh-CN" sz="2400" dirty="0" smtClean="0">
                <a:solidFill>
                  <a:schemeClr val="tx1"/>
                </a:solidFill>
              </a:rPr>
              <a:t>t</a:t>
            </a:r>
            <a:r>
              <a:rPr lang="zh-CN" altLang="en-US" sz="2400" dirty="0" smtClean="0">
                <a:solidFill>
                  <a:schemeClr val="tx1"/>
                </a:solidFill>
              </a:rPr>
              <a:t>检验不用知道母体方差</a:t>
            </a:r>
            <a:r>
              <a:rPr lang="zh-CN" altLang="en-US" sz="2400" smtClean="0">
                <a:solidFill>
                  <a:schemeClr val="tx1"/>
                </a:solidFill>
              </a:rPr>
              <a:t>，可用小子样检验。</a:t>
            </a:r>
            <a:endParaRPr lang="zh-CN" altLang="en-US" sz="2400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en-US" altLang="zh-CN" sz="2400" b="1" dirty="0" smtClean="0">
                <a:solidFill>
                  <a:schemeClr val="tx1"/>
                </a:solidFill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、</a:t>
            </a:r>
            <a:r>
              <a:rPr lang="en-US" altLang="zh-CN" sz="2400" b="1" smtClean="0">
                <a:solidFill>
                  <a:schemeClr val="tx1"/>
                </a:solidFill>
              </a:rPr>
              <a:t>t</a:t>
            </a:r>
            <a:r>
              <a:rPr lang="zh-CN" altLang="en-US" sz="2400" b="1" smtClean="0">
                <a:solidFill>
                  <a:schemeClr val="tx1"/>
                </a:solidFill>
              </a:rPr>
              <a:t>分布</a:t>
            </a:r>
            <a:r>
              <a:rPr lang="en-US" altLang="zh-CN" sz="2400" b="1" smtClean="0">
                <a:solidFill>
                  <a:schemeClr val="tx1"/>
                </a:solidFill>
              </a:rPr>
              <a:t>- -</a:t>
            </a:r>
            <a:r>
              <a:rPr lang="zh-CN" altLang="en-US" sz="2400" b="1" smtClean="0">
                <a:solidFill>
                  <a:schemeClr val="tx1"/>
                </a:solidFill>
              </a:rPr>
              <a:t>学生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氏分布</a:t>
            </a:r>
          </a:p>
          <a:p>
            <a:pPr eaLnBrk="1" hangingPunct="1">
              <a:buNone/>
            </a:pPr>
            <a:r>
              <a:rPr lang="en-US" altLang="zh-CN" sz="2400" b="1" smtClean="0">
                <a:solidFill>
                  <a:srgbClr val="2072A4"/>
                </a:solidFill>
              </a:rPr>
              <a:t>1</a:t>
            </a:r>
            <a:r>
              <a:rPr lang="zh-CN" altLang="en-US" sz="2400" b="1" smtClean="0">
                <a:solidFill>
                  <a:srgbClr val="2072A4"/>
                </a:solidFill>
              </a:rPr>
              <a:t>）</a:t>
            </a:r>
            <a:r>
              <a:rPr lang="en-US" altLang="zh-CN" sz="2400" b="1" smtClean="0">
                <a:solidFill>
                  <a:srgbClr val="2072A4"/>
                </a:solidFill>
              </a:rPr>
              <a:t>t </a:t>
            </a:r>
            <a:r>
              <a:rPr lang="zh-CN" altLang="en-US" sz="2400" b="1" dirty="0" smtClean="0">
                <a:solidFill>
                  <a:srgbClr val="2072A4"/>
                </a:solidFill>
              </a:rPr>
              <a:t>变量</a:t>
            </a:r>
          </a:p>
          <a:p>
            <a:pPr eaLnBrk="1" hangingPunct="1">
              <a:buNone/>
            </a:pPr>
            <a:endParaRPr lang="zh-CN" altLang="en-US" sz="2400" b="1" dirty="0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zh-CN" altLang="en-US" sz="2400" b="1" dirty="0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zh-CN" altLang="en-US" sz="2400" b="1" dirty="0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r>
              <a:rPr lang="en-US" altLang="zh-CN" sz="2400" b="1" smtClean="0">
                <a:solidFill>
                  <a:srgbClr val="2072A4"/>
                </a:solidFill>
              </a:rPr>
              <a:t>2</a:t>
            </a:r>
            <a:r>
              <a:rPr lang="zh-CN" altLang="en-US" sz="2400" b="1" smtClean="0">
                <a:solidFill>
                  <a:srgbClr val="2072A4"/>
                </a:solidFill>
              </a:rPr>
              <a:t>）</a:t>
            </a:r>
            <a:r>
              <a:rPr lang="en-US" altLang="zh-CN" sz="2400" b="1" smtClean="0">
                <a:solidFill>
                  <a:srgbClr val="2072A4"/>
                </a:solidFill>
              </a:rPr>
              <a:t>t </a:t>
            </a:r>
            <a:r>
              <a:rPr lang="zh-CN" altLang="en-US" sz="2400" b="1" dirty="0" smtClean="0">
                <a:solidFill>
                  <a:srgbClr val="2072A4"/>
                </a:solidFill>
              </a:rPr>
              <a:t>分布表</a:t>
            </a:r>
          </a:p>
        </p:txBody>
      </p:sp>
      <p:graphicFrame>
        <p:nvGraphicFramePr>
          <p:cNvPr id="19458" name="Object 4"/>
          <p:cNvGraphicFramePr>
            <a:graphicFrameLocks noChangeAspect="1"/>
          </p:cNvGraphicFramePr>
          <p:nvPr/>
        </p:nvGraphicFramePr>
        <p:xfrm>
          <a:off x="785786" y="2428868"/>
          <a:ext cx="7759700" cy="1757363"/>
        </p:xfrm>
        <a:graphic>
          <a:graphicData uri="http://schemas.openxmlformats.org/presentationml/2006/ole">
            <p:oleObj spid="_x0000_s40962" name="公式" r:id="rId3" imgW="3581280" imgH="812520" progId="Equation.3">
              <p:embed/>
            </p:oleObj>
          </a:graphicData>
        </a:graphic>
      </p:graphicFrame>
      <p:graphicFrame>
        <p:nvGraphicFramePr>
          <p:cNvPr id="19459" name="Object 5"/>
          <p:cNvGraphicFramePr>
            <a:graphicFrameLocks noChangeAspect="1"/>
          </p:cNvGraphicFramePr>
          <p:nvPr/>
        </p:nvGraphicFramePr>
        <p:xfrm>
          <a:off x="214282" y="5143512"/>
          <a:ext cx="8469312" cy="1316037"/>
        </p:xfrm>
        <a:graphic>
          <a:graphicData uri="http://schemas.openxmlformats.org/presentationml/2006/ole">
            <p:oleObj spid="_x0000_s40963" name="公式" r:id="rId4" imgW="3759120" imgH="58392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IMG_20200506_111944.jpg"/>
          <p:cNvPicPr>
            <a:picLocks noChangeAspect="1"/>
          </p:cNvPicPr>
          <p:nvPr/>
        </p:nvPicPr>
        <p:blipFill>
          <a:blip r:embed="rId2" cstate="print">
            <a:lum contrast="40000"/>
          </a:blip>
          <a:stretch>
            <a:fillRect/>
          </a:stretch>
        </p:blipFill>
        <p:spPr>
          <a:xfrm>
            <a:off x="285720" y="857232"/>
            <a:ext cx="5000660" cy="5004812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142852"/>
            <a:ext cx="6143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b="1" smtClean="0">
                <a:solidFill>
                  <a:srgbClr val="2072A4"/>
                </a:solidFill>
                <a:latin typeface="+mn-lt"/>
                <a:ea typeface="+mn-ea"/>
              </a:rPr>
              <a:t>3</a:t>
            </a:r>
            <a:r>
              <a:rPr lang="zh-CN" altLang="en-US" sz="2400" b="1" smtClean="0">
                <a:solidFill>
                  <a:srgbClr val="2072A4"/>
                </a:solidFill>
                <a:latin typeface="+mn-lt"/>
                <a:ea typeface="+mn-ea"/>
              </a:rPr>
              <a:t>）</a:t>
            </a:r>
            <a:r>
              <a:rPr lang="en-US" altLang="zh-CN" sz="2400" b="1" smtClean="0">
                <a:solidFill>
                  <a:srgbClr val="2072A4"/>
                </a:solidFill>
                <a:latin typeface="+mn-lt"/>
                <a:ea typeface="+mn-ea"/>
              </a:rPr>
              <a:t>t </a:t>
            </a:r>
            <a:r>
              <a:rPr lang="zh-CN" altLang="en-US" sz="2400" b="1" dirty="0" smtClean="0">
                <a:solidFill>
                  <a:srgbClr val="2072A4"/>
                </a:solidFill>
                <a:latin typeface="+mn-lt"/>
                <a:ea typeface="+mn-ea"/>
              </a:rPr>
              <a:t>分布的密度函数与图像（对称分布）</a:t>
            </a:r>
            <a:endParaRPr lang="zh-CN" altLang="en-US" sz="2400" b="1" dirty="0">
              <a:solidFill>
                <a:srgbClr val="2072A4"/>
              </a:solidFill>
              <a:latin typeface="+mn-lt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500042"/>
            <a:ext cx="35718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+mj-ea"/>
                <a:ea typeface="+mj-ea"/>
              </a:rPr>
              <a:t>t</a:t>
            </a:r>
            <a:r>
              <a:rPr lang="zh-CN" altLang="en-US" sz="2400" dirty="0" smtClean="0">
                <a:latin typeface="+mj-ea"/>
                <a:ea typeface="+mj-ea"/>
              </a:rPr>
              <a:t>分布曲线形态与</a:t>
            </a:r>
            <a:r>
              <a:rPr lang="en-US" altLang="zh-CN" sz="2400" dirty="0" smtClean="0">
                <a:latin typeface="+mj-ea"/>
                <a:ea typeface="+mj-ea"/>
              </a:rPr>
              <a:t>n(</a:t>
            </a:r>
            <a:r>
              <a:rPr lang="zh-CN" altLang="en-US" sz="2400" dirty="0" smtClean="0">
                <a:latin typeface="+mj-ea"/>
                <a:ea typeface="+mj-ea"/>
              </a:rPr>
              <a:t>确切地说与自由度</a:t>
            </a:r>
            <a:r>
              <a:rPr lang="en-US" altLang="zh-CN" sz="2400" dirty="0" smtClean="0">
                <a:latin typeface="+mj-ea"/>
                <a:ea typeface="+mj-ea"/>
              </a:rPr>
              <a:t>r)</a:t>
            </a:r>
            <a:r>
              <a:rPr lang="zh-CN" altLang="en-US" sz="2400" dirty="0" smtClean="0">
                <a:latin typeface="+mj-ea"/>
                <a:ea typeface="+mj-ea"/>
              </a:rPr>
              <a:t>大小有关。与标准正态分布曲线相比，自由度</a:t>
            </a:r>
            <a:r>
              <a:rPr lang="en-US" altLang="zh-CN" sz="2400" dirty="0" smtClean="0">
                <a:latin typeface="+mj-ea"/>
                <a:ea typeface="+mj-ea"/>
              </a:rPr>
              <a:t>r</a:t>
            </a:r>
            <a:r>
              <a:rPr lang="zh-CN" altLang="en-US" sz="2400" dirty="0" smtClean="0">
                <a:latin typeface="+mj-ea"/>
                <a:ea typeface="+mj-ea"/>
              </a:rPr>
              <a:t>越小，</a:t>
            </a:r>
            <a:r>
              <a:rPr lang="en-US" altLang="zh-CN" sz="2400" dirty="0" smtClean="0">
                <a:latin typeface="+mj-ea"/>
                <a:ea typeface="+mj-ea"/>
              </a:rPr>
              <a:t>t</a:t>
            </a:r>
            <a:r>
              <a:rPr lang="zh-CN" altLang="en-US" sz="2400" dirty="0" smtClean="0">
                <a:latin typeface="+mj-ea"/>
                <a:ea typeface="+mj-ea"/>
              </a:rPr>
              <a:t>分布曲线越平坦，曲线中间越低，曲线双侧尾内部翘得越高；自由度</a:t>
            </a:r>
            <a:r>
              <a:rPr lang="en-US" altLang="zh-CN" sz="2400" dirty="0" smtClean="0">
                <a:latin typeface="+mj-ea"/>
                <a:ea typeface="+mj-ea"/>
              </a:rPr>
              <a:t>r</a:t>
            </a:r>
            <a:r>
              <a:rPr lang="zh-CN" altLang="en-US" sz="2400" dirty="0" smtClean="0">
                <a:latin typeface="+mj-ea"/>
                <a:ea typeface="+mj-ea"/>
              </a:rPr>
              <a:t>越大，</a:t>
            </a:r>
            <a:r>
              <a:rPr lang="en-US" altLang="zh-CN" sz="2400" dirty="0" smtClean="0">
                <a:latin typeface="+mj-ea"/>
                <a:ea typeface="+mj-ea"/>
              </a:rPr>
              <a:t>t</a:t>
            </a:r>
            <a:r>
              <a:rPr lang="zh-CN" altLang="en-US" sz="2400" dirty="0" smtClean="0">
                <a:latin typeface="+mj-ea"/>
                <a:ea typeface="+mj-ea"/>
              </a:rPr>
              <a:t>分布曲线越接近正态分布曲线，当自由度</a:t>
            </a:r>
            <a:r>
              <a:rPr lang="en-US" altLang="zh-CN" sz="2400" dirty="0" smtClean="0">
                <a:latin typeface="+mj-ea"/>
                <a:ea typeface="+mj-ea"/>
              </a:rPr>
              <a:t>r=</a:t>
            </a:r>
            <a:r>
              <a:rPr lang="en-US" altLang="zh-CN" sz="2400" dirty="0" smtClean="0">
                <a:latin typeface="+mj-ea"/>
                <a:ea typeface="+mj-ea"/>
                <a:sym typeface="Symbol"/>
              </a:rPr>
              <a:t></a:t>
            </a:r>
            <a:r>
              <a:rPr lang="zh-CN" altLang="en-US" sz="2400" dirty="0" smtClean="0">
                <a:latin typeface="+mj-ea"/>
                <a:ea typeface="+mj-ea"/>
              </a:rPr>
              <a:t>时，</a:t>
            </a:r>
            <a:r>
              <a:rPr lang="en-US" altLang="zh-CN" sz="2400" dirty="0" smtClean="0">
                <a:latin typeface="+mj-ea"/>
                <a:ea typeface="+mj-ea"/>
              </a:rPr>
              <a:t>t</a:t>
            </a:r>
            <a:r>
              <a:rPr lang="zh-CN" altLang="en-US" sz="2400" dirty="0" smtClean="0">
                <a:latin typeface="+mj-ea"/>
                <a:ea typeface="+mj-ea"/>
              </a:rPr>
              <a:t>分布曲线为</a:t>
            </a:r>
            <a:r>
              <a:rPr lang="zh-CN" altLang="en-US" sz="2400" smtClean="0">
                <a:latin typeface="+mj-ea"/>
                <a:ea typeface="+mj-ea"/>
              </a:rPr>
              <a:t>标准正态分布曲线。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27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857224" y="5072074"/>
            <a:ext cx="857256" cy="2857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dirty="0" smtClean="0">
                <a:solidFill>
                  <a:srgbClr val="A66402"/>
                </a:solidFill>
              </a:rPr>
              <a:t>  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、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t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检验的统计量</a:t>
            </a:r>
          </a:p>
        </p:txBody>
      </p:sp>
      <p:graphicFrame>
        <p:nvGraphicFramePr>
          <p:cNvPr id="20482" name="Object 0"/>
          <p:cNvGraphicFramePr>
            <a:graphicFrameLocks noChangeAspect="1"/>
          </p:cNvGraphicFramePr>
          <p:nvPr/>
        </p:nvGraphicFramePr>
        <p:xfrm>
          <a:off x="714348" y="857232"/>
          <a:ext cx="7862888" cy="1879600"/>
        </p:xfrm>
        <a:graphic>
          <a:graphicData uri="http://schemas.openxmlformats.org/presentationml/2006/ole">
            <p:oleObj spid="_x0000_s41986" name="公式" r:id="rId3" imgW="4038480" imgH="96516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2844" y="5786454"/>
            <a:ext cx="8286808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当</a:t>
            </a:r>
            <a:r>
              <a:rPr lang="en-US" altLang="zh-CN" sz="2400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zh-CN" altLang="en-US" sz="2400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的自由度</a:t>
            </a:r>
            <a:r>
              <a:rPr lang="en-US" altLang="zh-CN" sz="2400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n-1&gt;30</a:t>
            </a:r>
            <a:r>
              <a:rPr lang="zh-CN" altLang="en-US" sz="2400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时，</a:t>
            </a:r>
            <a:r>
              <a:rPr lang="en-US" altLang="zh-CN" sz="2400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2400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检验与</a:t>
            </a:r>
            <a:r>
              <a:rPr lang="en-US" altLang="zh-CN" sz="2400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zh-CN" altLang="en-US" sz="2400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检验的实际结果一致。</a:t>
            </a:r>
            <a:endParaRPr lang="zh-CN" altLang="en-US" sz="2400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41987" name="Object 0"/>
          <p:cNvGraphicFramePr>
            <a:graphicFrameLocks noChangeAspect="1"/>
          </p:cNvGraphicFramePr>
          <p:nvPr/>
        </p:nvGraphicFramePr>
        <p:xfrm>
          <a:off x="201613" y="3643313"/>
          <a:ext cx="8432800" cy="2174875"/>
        </p:xfrm>
        <a:graphic>
          <a:graphicData uri="http://schemas.openxmlformats.org/presentationml/2006/ole">
            <p:oleObj spid="_x0000_s41987" name="公式" r:id="rId4" imgW="4330440" imgH="11174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2928934"/>
            <a:ext cx="478634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服从于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t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分布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24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zh-CN" altLang="en-US" sz="24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检验统计量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为：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2928926" y="4143380"/>
            <a:ext cx="214314" cy="1428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714612" y="5286388"/>
            <a:ext cx="214314" cy="1428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428860" y="4786322"/>
            <a:ext cx="714380" cy="285752"/>
          </a:xfrm>
          <a:prstGeom prst="line">
            <a:avLst/>
          </a:prstGeom>
          <a:ln w="19050">
            <a:solidFill>
              <a:srgbClr val="1C69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500430" y="5429264"/>
            <a:ext cx="714380" cy="285752"/>
          </a:xfrm>
          <a:prstGeom prst="line">
            <a:avLst/>
          </a:prstGeom>
          <a:ln w="19050">
            <a:solidFill>
              <a:srgbClr val="1C69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28</a:t>
            </a:fld>
            <a:endParaRPr lang="zh-CN" altLang="en-US"/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</a:t>
            </a:r>
          </a:p>
        </p:txBody>
      </p:sp>
      <p:graphicFrame>
        <p:nvGraphicFramePr>
          <p:cNvPr id="21506" name="Object 0"/>
          <p:cNvGraphicFramePr>
            <a:graphicFrameLocks noChangeAspect="1"/>
          </p:cNvGraphicFramePr>
          <p:nvPr/>
        </p:nvGraphicFramePr>
        <p:xfrm>
          <a:off x="114300" y="1643063"/>
          <a:ext cx="8915400" cy="4122737"/>
        </p:xfrm>
        <a:graphic>
          <a:graphicData uri="http://schemas.openxmlformats.org/presentationml/2006/ole">
            <p:oleObj spid="_x0000_s43010" name="公式" r:id="rId3" imgW="4533840" imgH="2133360" progId="Equation.3">
              <p:embed/>
            </p:oleObj>
          </a:graphicData>
        </a:graphic>
      </p:graphicFrame>
      <p:graphicFrame>
        <p:nvGraphicFramePr>
          <p:cNvPr id="21507" name="Object 1"/>
          <p:cNvGraphicFramePr>
            <a:graphicFrameLocks noChangeAspect="1"/>
          </p:cNvGraphicFramePr>
          <p:nvPr/>
        </p:nvGraphicFramePr>
        <p:xfrm>
          <a:off x="1643042" y="785794"/>
          <a:ext cx="4972050" cy="771525"/>
        </p:xfrm>
        <a:graphic>
          <a:graphicData uri="http://schemas.openxmlformats.org/presentationml/2006/ole">
            <p:oleObj spid="_x0000_s43011" name="公式" r:id="rId4" imgW="2450880" imgH="38088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0"/>
            <a:ext cx="421481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+mn-lt"/>
                <a:ea typeface="+mn-ea"/>
              </a:rPr>
              <a:t>3</a:t>
            </a:r>
            <a:r>
              <a:rPr lang="zh-CN" altLang="en-US" sz="2400" b="1" dirty="0" smtClean="0">
                <a:latin typeface="+mn-lt"/>
                <a:ea typeface="+mn-ea"/>
              </a:rPr>
              <a:t>、</a:t>
            </a:r>
            <a:r>
              <a:rPr lang="en-US" altLang="zh-CN" sz="2400" b="1" smtClean="0">
                <a:latin typeface="+mn-lt"/>
                <a:ea typeface="+mn-ea"/>
              </a:rPr>
              <a:t>t</a:t>
            </a:r>
            <a:r>
              <a:rPr lang="zh-CN" altLang="en-US" sz="2400" b="1" smtClean="0">
                <a:latin typeface="+mn-lt"/>
                <a:ea typeface="+mn-ea"/>
              </a:rPr>
              <a:t>检验的应用</a:t>
            </a:r>
            <a:endParaRPr lang="zh-CN" altLang="en-US" sz="2400" b="1" dirty="0">
              <a:latin typeface="+mn-lt"/>
              <a:ea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29</a:t>
            </a:fld>
            <a:endParaRPr lang="zh-CN" alt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  <a:latin typeface="+mn-ea"/>
              </a:rPr>
              <a:t>       母体</a:t>
            </a:r>
            <a:r>
              <a:rPr lang="zh-CN" altLang="en-US" sz="2400" b="1" dirty="0" smtClean="0">
                <a:solidFill>
                  <a:schemeClr val="tx1"/>
                </a:solidFill>
                <a:latin typeface="+mn-ea"/>
              </a:rPr>
              <a:t>的数字特征是否等于一个指定的值？不同母体的数字特征是否相等？</a:t>
            </a:r>
          </a:p>
          <a:p>
            <a:pPr eaLnBrk="1" hangingPunct="1">
              <a:buNone/>
            </a:pPr>
            <a:endParaRPr lang="zh-CN" altLang="en-US" sz="2400" b="1" dirty="0" smtClean="0">
              <a:solidFill>
                <a:schemeClr val="tx1"/>
              </a:solidFill>
              <a:latin typeface="+mn-ea"/>
            </a:endParaRPr>
          </a:p>
          <a:p>
            <a:pPr eaLnBrk="1" hangingPunct="1">
              <a:buNone/>
            </a:pPr>
            <a:endParaRPr lang="en-US" altLang="zh-CN" sz="2400" b="1" smtClean="0">
              <a:solidFill>
                <a:schemeClr val="tx1"/>
              </a:solidFill>
              <a:latin typeface="+mn-ea"/>
            </a:endParaRPr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rgbClr val="2072A4"/>
                </a:solidFill>
                <a:latin typeface="+mn-ea"/>
              </a:rPr>
              <a:t>假设检验</a:t>
            </a:r>
            <a:r>
              <a:rPr lang="zh-CN" altLang="en-US" sz="2400" b="1" dirty="0" smtClean="0">
                <a:solidFill>
                  <a:srgbClr val="2072A4"/>
                </a:solidFill>
                <a:latin typeface="+mn-ea"/>
              </a:rPr>
              <a:t>在测量上的应用：</a:t>
            </a:r>
          </a:p>
          <a:p>
            <a:pPr marL="0" indent="0" eaLnBrk="1" hangingPunct="1">
              <a:buNone/>
            </a:pPr>
            <a:r>
              <a:rPr lang="zh-CN" altLang="en-US" sz="2400" b="1" smtClean="0"/>
              <a:t>       </a:t>
            </a:r>
            <a:r>
              <a:rPr lang="zh-CN" altLang="en-US" sz="2400" smtClean="0">
                <a:solidFill>
                  <a:schemeClr val="tx1"/>
                </a:solidFill>
              </a:rPr>
              <a:t>系统误差</a:t>
            </a:r>
            <a:r>
              <a:rPr lang="zh-CN" altLang="en-US" sz="2400" dirty="0" smtClean="0">
                <a:solidFill>
                  <a:schemeClr val="tx1"/>
                </a:solidFill>
              </a:rPr>
              <a:t>的检验、测量精度的比较、标称值是否与观测数据</a:t>
            </a:r>
            <a:r>
              <a:rPr lang="zh-CN" altLang="en-US" sz="2400" smtClean="0">
                <a:solidFill>
                  <a:schemeClr val="tx1"/>
                </a:solidFill>
              </a:rPr>
              <a:t>相符合等</a:t>
            </a:r>
            <a:r>
              <a:rPr lang="zh-CN" altLang="en-US" sz="2400" dirty="0" smtClean="0">
                <a:solidFill>
                  <a:schemeClr val="tx1"/>
                </a:solidFill>
              </a:rPr>
              <a:t>问题。</a:t>
            </a:r>
          </a:p>
          <a:p>
            <a:pPr marL="0" indent="0"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假设检验的过程不同于数学定理的</a:t>
            </a:r>
            <a:r>
              <a:rPr lang="zh-CN" altLang="en-US" sz="2400" b="1" smtClean="0">
                <a:solidFill>
                  <a:schemeClr val="tx1"/>
                </a:solidFill>
              </a:rPr>
              <a:t>证明：</a:t>
            </a:r>
            <a:r>
              <a:rPr lang="zh-CN" altLang="en-US" sz="2400" smtClean="0">
                <a:solidFill>
                  <a:schemeClr val="tx1"/>
                </a:solidFill>
              </a:rPr>
              <a:t>一个定理不带有随机性</a:t>
            </a:r>
            <a:r>
              <a:rPr lang="zh-CN" altLang="en-US" sz="2400" dirty="0" smtClean="0">
                <a:solidFill>
                  <a:schemeClr val="tx1"/>
                </a:solidFill>
              </a:rPr>
              <a:t>，而假设是否被接受则受到抽样随机性的影响。</a:t>
            </a:r>
            <a:endParaRPr lang="en-US" altLang="zh-CN" sz="2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000100" y="1857364"/>
          <a:ext cx="3149600" cy="612775"/>
        </p:xfrm>
        <a:graphic>
          <a:graphicData uri="http://schemas.openxmlformats.org/presentationml/2006/ole">
            <p:oleObj spid="_x0000_s22530" name="公式" r:id="rId3" imgW="1473120" imgH="228600" progId="Equation.3">
              <p:embed/>
            </p:oleObj>
          </a:graphicData>
        </a:graphic>
      </p:graphicFrame>
      <p:graphicFrame>
        <p:nvGraphicFramePr>
          <p:cNvPr id="22531" name="Object 4"/>
          <p:cNvGraphicFramePr>
            <a:graphicFrameLocks noChangeAspect="1"/>
          </p:cNvGraphicFramePr>
          <p:nvPr/>
        </p:nvGraphicFramePr>
        <p:xfrm>
          <a:off x="4357686" y="1857364"/>
          <a:ext cx="2849562" cy="646112"/>
        </p:xfrm>
        <a:graphic>
          <a:graphicData uri="http://schemas.openxmlformats.org/presentationml/2006/ole">
            <p:oleObj spid="_x0000_s22531" name="公式" r:id="rId4" imgW="1333440" imgH="24120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564357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二、假设检验主要解决问题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rgbClr val="A66402"/>
                </a:solidFill>
              </a:rPr>
              <a:t> </a:t>
            </a:r>
            <a:r>
              <a:rPr lang="en-US" altLang="zh-CN" sz="2400" b="1" smtClean="0">
                <a:solidFill>
                  <a:schemeClr val="tx1"/>
                </a:solidFill>
              </a:rPr>
              <a:t>4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、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t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检验法检验两正态母体的期望是否相等</a:t>
            </a:r>
          </a:p>
          <a:p>
            <a:pPr eaLnBrk="1" hangingPunct="1"/>
            <a:endParaRPr lang="en-US" altLang="zh-CN" sz="2800" dirty="0" smtClean="0"/>
          </a:p>
        </p:txBody>
      </p:sp>
      <p:sp>
        <p:nvSpPr>
          <p:cNvPr id="22533" name="Line 6"/>
          <p:cNvSpPr>
            <a:spLocks noChangeShapeType="1"/>
          </p:cNvSpPr>
          <p:nvPr/>
        </p:nvSpPr>
        <p:spPr bwMode="auto">
          <a:xfrm>
            <a:off x="762000" y="2133600"/>
            <a:ext cx="609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4" name="Line 8"/>
          <p:cNvSpPr>
            <a:spLocks noChangeShapeType="1"/>
          </p:cNvSpPr>
          <p:nvPr/>
        </p:nvSpPr>
        <p:spPr bwMode="auto">
          <a:xfrm>
            <a:off x="4648200" y="1752600"/>
            <a:ext cx="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5" name="Line 9"/>
          <p:cNvSpPr>
            <a:spLocks noChangeShapeType="1"/>
          </p:cNvSpPr>
          <p:nvPr/>
        </p:nvSpPr>
        <p:spPr bwMode="auto">
          <a:xfrm>
            <a:off x="838200" y="41910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36" name="Line 10"/>
          <p:cNvSpPr>
            <a:spLocks noChangeShapeType="1"/>
          </p:cNvSpPr>
          <p:nvPr/>
        </p:nvSpPr>
        <p:spPr bwMode="auto">
          <a:xfrm>
            <a:off x="2362200" y="16764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44036" name="Object 1"/>
          <p:cNvGraphicFramePr>
            <a:graphicFrameLocks noChangeAspect="1"/>
          </p:cNvGraphicFramePr>
          <p:nvPr/>
        </p:nvGraphicFramePr>
        <p:xfrm>
          <a:off x="857224" y="857232"/>
          <a:ext cx="3729038" cy="492125"/>
        </p:xfrm>
        <a:graphic>
          <a:graphicData uri="http://schemas.openxmlformats.org/presentationml/2006/ole">
            <p:oleObj spid="_x0000_s44036" name="公式" r:id="rId3" imgW="1828800" imgH="241200" progId="Equation.3">
              <p:embed/>
            </p:oleObj>
          </a:graphicData>
        </a:graphic>
      </p:graphicFrame>
      <p:graphicFrame>
        <p:nvGraphicFramePr>
          <p:cNvPr id="44037" name="Object 1"/>
          <p:cNvGraphicFramePr>
            <a:graphicFrameLocks noChangeAspect="1"/>
          </p:cNvGraphicFramePr>
          <p:nvPr/>
        </p:nvGraphicFramePr>
        <p:xfrm>
          <a:off x="785813" y="1714500"/>
          <a:ext cx="6032500" cy="2486025"/>
        </p:xfrm>
        <a:graphic>
          <a:graphicData uri="http://schemas.openxmlformats.org/presentationml/2006/ole">
            <p:oleObj spid="_x0000_s44037" name="公式" r:id="rId4" imgW="2958840" imgH="1218960" progId="Equation.3">
              <p:embed/>
            </p:oleObj>
          </a:graphicData>
        </a:graphic>
      </p:graphicFrame>
      <p:graphicFrame>
        <p:nvGraphicFramePr>
          <p:cNvPr id="44038" name="Object 1"/>
          <p:cNvGraphicFramePr>
            <a:graphicFrameLocks noChangeAspect="1"/>
          </p:cNvGraphicFramePr>
          <p:nvPr/>
        </p:nvGraphicFramePr>
        <p:xfrm>
          <a:off x="474663" y="4319588"/>
          <a:ext cx="7312047" cy="2471873"/>
        </p:xfrm>
        <a:graphic>
          <a:graphicData uri="http://schemas.openxmlformats.org/presentationml/2006/ole">
            <p:oleObj spid="_x0000_s44038" name="公式" r:id="rId5" imgW="3682800" imgH="1244520" progId="Equation.3">
              <p:embed/>
            </p:oleObj>
          </a:graphicData>
        </a:graphic>
      </p:graphicFrame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30</a:t>
            </a:fld>
            <a:endParaRPr lang="zh-CN" altLang="en-US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</a:t>
            </a:r>
          </a:p>
        </p:txBody>
      </p:sp>
      <p:graphicFrame>
        <p:nvGraphicFramePr>
          <p:cNvPr id="23554" name="Object 4"/>
          <p:cNvGraphicFramePr>
            <a:graphicFrameLocks noChangeAspect="1"/>
          </p:cNvGraphicFramePr>
          <p:nvPr/>
        </p:nvGraphicFramePr>
        <p:xfrm>
          <a:off x="214282" y="785794"/>
          <a:ext cx="8480425" cy="5413375"/>
        </p:xfrm>
        <a:graphic>
          <a:graphicData uri="http://schemas.openxmlformats.org/presentationml/2006/ole">
            <p:oleObj spid="_x0000_s45058" name="公式" r:id="rId3" imgW="3898800" imgH="2489040" progId="Equation.3">
              <p:embed/>
            </p:oleObj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31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214282" y="714355"/>
          <a:ext cx="8643998" cy="2196817"/>
        </p:xfrm>
        <a:graphic>
          <a:graphicData uri="http://schemas.openxmlformats.org/presentationml/2006/ole">
            <p:oleObj spid="_x0000_s121859" name="公式" r:id="rId3" imgW="4597200" imgH="1168200" progId="Equation.3">
              <p:embed/>
            </p:oleObj>
          </a:graphicData>
        </a:graphic>
      </p:graphicFrame>
      <p:sp>
        <p:nvSpPr>
          <p:cNvPr id="12186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1860" name="Object 4"/>
          <p:cNvGraphicFramePr>
            <a:graphicFrameLocks noChangeAspect="1"/>
          </p:cNvGraphicFramePr>
          <p:nvPr/>
        </p:nvGraphicFramePr>
        <p:xfrm>
          <a:off x="334963" y="3000375"/>
          <a:ext cx="7610475" cy="1720850"/>
        </p:xfrm>
        <a:graphic>
          <a:graphicData uri="http://schemas.openxmlformats.org/presentationml/2006/ole">
            <p:oleObj spid="_x0000_s121860" name="公式" r:id="rId4" imgW="4292280" imgH="977760" progId="Equation.3">
              <p:embed/>
            </p:oleObj>
          </a:graphicData>
        </a:graphic>
      </p:graphicFrame>
      <p:sp>
        <p:nvSpPr>
          <p:cNvPr id="1218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21862" name="Object 6"/>
          <p:cNvGraphicFramePr>
            <a:graphicFrameLocks noChangeAspect="1"/>
          </p:cNvGraphicFramePr>
          <p:nvPr/>
        </p:nvGraphicFramePr>
        <p:xfrm>
          <a:off x="428596" y="4898218"/>
          <a:ext cx="8215370" cy="1581968"/>
        </p:xfrm>
        <a:graphic>
          <a:graphicData uri="http://schemas.openxmlformats.org/presentationml/2006/ole">
            <p:oleObj spid="_x0000_s121862" name="公式" r:id="rId5" imgW="4825800" imgH="914400" progId="Equation.3">
              <p:embed/>
            </p:oleObj>
          </a:graphicData>
        </a:graphic>
      </p:graphicFrame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32</a:t>
            </a:fld>
            <a:endParaRPr lang="zh-CN" alt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TextBox 21"/>
          <p:cNvSpPr txBox="1">
            <a:spLocks noChangeArrowheads="1"/>
          </p:cNvSpPr>
          <p:nvPr/>
        </p:nvSpPr>
        <p:spPr bwMode="auto">
          <a:xfrm>
            <a:off x="0" y="1"/>
            <a:ext cx="900109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smtClean="0">
                <a:latin typeface="+mn-lt"/>
                <a:ea typeface="+mn-ea"/>
              </a:rPr>
              <a:t>5</a:t>
            </a:r>
            <a:r>
              <a:rPr lang="zh-CN" altLang="en-US" sz="2400" b="1" smtClean="0">
                <a:latin typeface="+mn-lt"/>
                <a:ea typeface="+mn-ea"/>
              </a:rPr>
              <a:t>、</a:t>
            </a:r>
            <a:r>
              <a:rPr lang="en-US" altLang="zh-CN" sz="2400" b="1" smtClean="0">
                <a:latin typeface="+mn-lt"/>
                <a:ea typeface="+mn-ea"/>
              </a:rPr>
              <a:t>t</a:t>
            </a:r>
            <a:r>
              <a:rPr lang="zh-CN" altLang="en-US" sz="2400" b="1" dirty="0">
                <a:latin typeface="+mn-lt"/>
                <a:ea typeface="+mn-ea"/>
              </a:rPr>
              <a:t>检验法</a:t>
            </a:r>
            <a:r>
              <a:rPr lang="zh-CN" altLang="en-US" sz="2400" b="1">
                <a:latin typeface="+mn-lt"/>
                <a:ea typeface="+mn-ea"/>
              </a:rPr>
              <a:t>的</a:t>
            </a:r>
            <a:r>
              <a:rPr lang="zh-CN" altLang="en-US" sz="2400" b="1" smtClean="0">
                <a:latin typeface="+mn-lt"/>
                <a:ea typeface="+mn-ea"/>
              </a:rPr>
              <a:t>应用之一</a:t>
            </a:r>
            <a:r>
              <a:rPr lang="en-US" altLang="zh-CN" sz="2400" smtClean="0"/>
              <a:t>--</a:t>
            </a:r>
            <a:r>
              <a:rPr lang="zh-CN" altLang="en-US" sz="2400"/>
              <a:t>两</a:t>
            </a:r>
            <a:r>
              <a:rPr lang="zh-CN" altLang="en-US" sz="2400" smtClean="0"/>
              <a:t>个正态母体</a:t>
            </a:r>
            <a:r>
              <a:rPr lang="zh-CN" altLang="en-US" sz="2400" dirty="0"/>
              <a:t>的方差不同</a:t>
            </a:r>
            <a:r>
              <a:rPr lang="en-US" altLang="zh-CN" sz="2400" dirty="0"/>
              <a:t>,</a:t>
            </a:r>
            <a:r>
              <a:rPr lang="zh-CN" altLang="en-US" sz="2400" dirty="0"/>
              <a:t>但如果两个母体的子样是成对抽取的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也可用</a:t>
            </a:r>
            <a:r>
              <a:rPr lang="en-US" altLang="zh-CN" sz="2400" dirty="0"/>
              <a:t>t</a:t>
            </a:r>
            <a:r>
              <a:rPr lang="zh-CN" altLang="en-US" sz="2400" dirty="0"/>
              <a:t>检验法</a:t>
            </a:r>
            <a:r>
              <a:rPr lang="zh-CN" altLang="en-US" sz="2400" b="1" dirty="0">
                <a:solidFill>
                  <a:srgbClr val="0070C0"/>
                </a:solidFill>
              </a:rPr>
              <a:t>检验两个母体的期望是否</a:t>
            </a:r>
            <a:r>
              <a:rPr lang="zh-CN" altLang="en-US" sz="2400" b="1" smtClean="0">
                <a:solidFill>
                  <a:srgbClr val="0070C0"/>
                </a:solidFill>
              </a:rPr>
              <a:t>相同</a:t>
            </a:r>
            <a:r>
              <a:rPr lang="zh-CN" altLang="en-US" sz="2400" smtClean="0">
                <a:solidFill>
                  <a:srgbClr val="0070C0"/>
                </a:solidFill>
              </a:rPr>
              <a:t>。</a:t>
            </a:r>
            <a:endParaRPr lang="en-US" altLang="zh-CN" sz="2400" smtClean="0">
              <a:solidFill>
                <a:srgbClr val="0070C0"/>
              </a:solidFill>
            </a:endParaRPr>
          </a:p>
          <a:p>
            <a:r>
              <a:rPr lang="en-US" smtClean="0"/>
              <a:t>        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14344" name="Rectangle 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4338" name="Object 41"/>
          <p:cNvGraphicFramePr>
            <a:graphicFrameLocks noChangeAspect="1"/>
          </p:cNvGraphicFramePr>
          <p:nvPr/>
        </p:nvGraphicFramePr>
        <p:xfrm>
          <a:off x="1500166" y="2428868"/>
          <a:ext cx="5646738" cy="1000125"/>
        </p:xfrm>
        <a:graphic>
          <a:graphicData uri="http://schemas.openxmlformats.org/presentationml/2006/ole">
            <p:oleObj spid="_x0000_s124930" name="公式" r:id="rId3" imgW="2578100" imgH="457200" progId="Equation.3">
              <p:embed/>
            </p:oleObj>
          </a:graphicData>
        </a:graphic>
      </p:graphicFrame>
      <p:sp>
        <p:nvSpPr>
          <p:cNvPr id="14345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4346" name="Rectangle 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4339" name="Object 45"/>
          <p:cNvGraphicFramePr>
            <a:graphicFrameLocks noChangeAspect="1"/>
          </p:cNvGraphicFramePr>
          <p:nvPr/>
        </p:nvGraphicFramePr>
        <p:xfrm>
          <a:off x="142844" y="3643314"/>
          <a:ext cx="7786688" cy="461963"/>
        </p:xfrm>
        <a:graphic>
          <a:graphicData uri="http://schemas.openxmlformats.org/presentationml/2006/ole">
            <p:oleObj spid="_x0000_s124931" name="公式" r:id="rId4" imgW="3898800" imgH="228600" progId="Equation.3">
              <p:embed/>
            </p:oleObj>
          </a:graphicData>
        </a:graphic>
      </p:graphicFrame>
      <p:sp>
        <p:nvSpPr>
          <p:cNvPr id="14347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4340" name="Object 47"/>
          <p:cNvGraphicFramePr>
            <a:graphicFrameLocks noChangeAspect="1"/>
          </p:cNvGraphicFramePr>
          <p:nvPr/>
        </p:nvGraphicFramePr>
        <p:xfrm>
          <a:off x="214282" y="4357694"/>
          <a:ext cx="8501091" cy="885825"/>
        </p:xfrm>
        <a:graphic>
          <a:graphicData uri="http://schemas.openxmlformats.org/presentationml/2006/ole">
            <p:oleObj spid="_x0000_s124932" name="公式" r:id="rId5" imgW="4584600" imgH="482400" progId="Equation.3">
              <p:embed/>
            </p:oleObj>
          </a:graphicData>
        </a:graphic>
      </p:graphicFrame>
      <p:sp>
        <p:nvSpPr>
          <p:cNvPr id="14348" name="Rectangle 5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4341" name="Object 49"/>
          <p:cNvGraphicFramePr>
            <a:graphicFrameLocks noChangeAspect="1"/>
          </p:cNvGraphicFramePr>
          <p:nvPr/>
        </p:nvGraphicFramePr>
        <p:xfrm>
          <a:off x="2500298" y="5286388"/>
          <a:ext cx="2500315" cy="821425"/>
        </p:xfrm>
        <a:graphic>
          <a:graphicData uri="http://schemas.openxmlformats.org/presentationml/2006/ole">
            <p:oleObj spid="_x0000_s124933" name="公式" r:id="rId6" imgW="1307532" imgH="431613" progId="Equation.3">
              <p:embed/>
            </p:oleObj>
          </a:graphicData>
        </a:graphic>
      </p:graphicFrame>
      <p:graphicFrame>
        <p:nvGraphicFramePr>
          <p:cNvPr id="14342" name="Object 51"/>
          <p:cNvGraphicFramePr>
            <a:graphicFrameLocks noChangeAspect="1"/>
          </p:cNvGraphicFramePr>
          <p:nvPr/>
        </p:nvGraphicFramePr>
        <p:xfrm>
          <a:off x="285720" y="6143644"/>
          <a:ext cx="6675438" cy="458787"/>
        </p:xfrm>
        <a:graphic>
          <a:graphicData uri="http://schemas.openxmlformats.org/presentationml/2006/ole">
            <p:oleObj spid="_x0000_s124934" name="公式" r:id="rId7" imgW="3301920" imgH="228600" progId="Equation.3">
              <p:embed/>
            </p:oleObj>
          </a:graphicData>
        </a:graphic>
      </p:graphicFrame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33</a:t>
            </a:fld>
            <a:endParaRPr lang="zh-CN" altLang="en-US"/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1285860"/>
            <a:ext cx="9001156" cy="1332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/>
              <a:t>设在两幅不同比例尺图的手工数字化数据中，获得 </a:t>
            </a:r>
            <a:r>
              <a:rPr lang="en-US" altLang="zh-CN" sz="2400" dirty="0" smtClean="0"/>
              <a:t>n</a:t>
            </a:r>
            <a:r>
              <a:rPr lang="zh-CN" altLang="en-US" sz="2400" dirty="0" smtClean="0"/>
              <a:t>个同名点坐标数据序列为：</a:t>
            </a:r>
            <a:r>
              <a:rPr lang="en-US" altLang="en-US" sz="2400" dirty="0" smtClean="0"/>
              <a:t>         </a:t>
            </a:r>
            <a:endParaRPr lang="zh-CN" altLang="en-US" sz="2400" dirty="0" smtClean="0"/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8" name="TextBox 1"/>
          <p:cNvSpPr txBox="1">
            <a:spLocks noChangeArrowheads="1"/>
          </p:cNvSpPr>
          <p:nvPr/>
        </p:nvSpPr>
        <p:spPr bwMode="auto">
          <a:xfrm>
            <a:off x="142875" y="0"/>
            <a:ext cx="9001125" cy="1128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/>
              <a:t>取各同名点坐标加权平均值作为叠置输出图上各同名点坐标值，但前提是各同名点坐标的数学期望相同。采用</a:t>
            </a:r>
            <a:r>
              <a:rPr lang="en-US" altLang="zh-CN" sz="2400"/>
              <a:t>t </a:t>
            </a:r>
            <a:r>
              <a:rPr lang="zh-CN" altLang="en-US" sz="2400"/>
              <a:t>检验法进行检验。</a:t>
            </a:r>
          </a:p>
        </p:txBody>
      </p:sp>
      <p:sp>
        <p:nvSpPr>
          <p:cNvPr id="15369" name="TextBox 2"/>
          <p:cNvSpPr txBox="1">
            <a:spLocks noChangeArrowheads="1"/>
          </p:cNvSpPr>
          <p:nvPr/>
        </p:nvSpPr>
        <p:spPr bwMode="auto">
          <a:xfrm>
            <a:off x="0" y="1142984"/>
            <a:ext cx="35004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2072A4"/>
                </a:solidFill>
              </a:rPr>
              <a:t>同名点坐标的差值为</a:t>
            </a:r>
            <a:r>
              <a:rPr lang="en-US" altLang="zh-CN" sz="2000" b="1">
                <a:solidFill>
                  <a:srgbClr val="2072A4"/>
                </a:solidFill>
              </a:rPr>
              <a:t>:</a:t>
            </a:r>
            <a:endParaRPr lang="zh-CN" altLang="en-US" sz="2000" b="1">
              <a:solidFill>
                <a:srgbClr val="2072A4"/>
              </a:solidFill>
            </a:endParaRPr>
          </a:p>
        </p:txBody>
      </p:sp>
      <p:sp>
        <p:nvSpPr>
          <p:cNvPr id="15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362" name="Object 1"/>
          <p:cNvGraphicFramePr>
            <a:graphicFrameLocks noChangeAspect="1"/>
          </p:cNvGraphicFramePr>
          <p:nvPr/>
        </p:nvGraphicFramePr>
        <p:xfrm>
          <a:off x="1000125" y="1701800"/>
          <a:ext cx="6715125" cy="533400"/>
        </p:xfrm>
        <a:graphic>
          <a:graphicData uri="http://schemas.openxmlformats.org/presentationml/2006/ole">
            <p:oleObj spid="_x0000_s167938" name="公式" r:id="rId3" imgW="3149280" imgH="253800" progId="Equation.3">
              <p:embed/>
            </p:oleObj>
          </a:graphicData>
        </a:graphic>
      </p:graphicFrame>
      <p:sp>
        <p:nvSpPr>
          <p:cNvPr id="15371" name="TextBox 5"/>
          <p:cNvSpPr txBox="1">
            <a:spLocks noChangeArrowheads="1"/>
          </p:cNvSpPr>
          <p:nvPr/>
        </p:nvSpPr>
        <p:spPr bwMode="auto">
          <a:xfrm>
            <a:off x="0" y="2357430"/>
            <a:ext cx="87868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2072A4"/>
                </a:solidFill>
              </a:rPr>
              <a:t>检验的原假设及备选假设</a:t>
            </a:r>
            <a:r>
              <a:rPr lang="zh-CN" altLang="en-US" sz="2400" b="1" smtClean="0">
                <a:solidFill>
                  <a:srgbClr val="2072A4"/>
                </a:solidFill>
              </a:rPr>
              <a:t>为</a:t>
            </a:r>
            <a:r>
              <a:rPr lang="en-US" altLang="zh-CN" sz="2400" b="1" smtClean="0">
                <a:solidFill>
                  <a:srgbClr val="2072A4"/>
                </a:solidFill>
              </a:rPr>
              <a:t>:</a:t>
            </a:r>
            <a:r>
              <a:rPr lang="zh-CN" altLang="en-US" sz="2400" b="1" smtClean="0">
                <a:solidFill>
                  <a:srgbClr val="2072A4"/>
                </a:solidFill>
              </a:rPr>
              <a:t>（</a:t>
            </a:r>
            <a:r>
              <a:rPr lang="en-US" altLang="zh-CN" sz="2400" b="1" smtClean="0">
                <a:solidFill>
                  <a:srgbClr val="2072A4"/>
                </a:solidFill>
              </a:rPr>
              <a:t>H</a:t>
            </a:r>
            <a:r>
              <a:rPr lang="en-US" altLang="zh-CN" sz="2400" b="1" baseline="-25000" smtClean="0">
                <a:solidFill>
                  <a:srgbClr val="2072A4"/>
                </a:solidFill>
              </a:rPr>
              <a:t>0</a:t>
            </a:r>
            <a:r>
              <a:rPr lang="zh-CN" altLang="en-US" sz="2400" b="1" smtClean="0">
                <a:solidFill>
                  <a:srgbClr val="2072A4"/>
                </a:solidFill>
              </a:rPr>
              <a:t>：不存在系统误差）</a:t>
            </a:r>
            <a:endParaRPr lang="zh-CN" altLang="en-US" sz="2400" b="1">
              <a:solidFill>
                <a:srgbClr val="2072A4"/>
              </a:solidFill>
            </a:endParaRPr>
          </a:p>
        </p:txBody>
      </p:sp>
      <p:sp>
        <p:nvSpPr>
          <p:cNvPr id="153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571472" y="3000372"/>
          <a:ext cx="6072230" cy="481560"/>
        </p:xfrm>
        <a:graphic>
          <a:graphicData uri="http://schemas.openxmlformats.org/presentationml/2006/ole">
            <p:oleObj spid="_x0000_s167939" name="公式" r:id="rId4" imgW="2882880" imgH="228600" progId="Equation.3">
              <p:embed/>
            </p:oleObj>
          </a:graphicData>
        </a:graphic>
      </p:graphicFrame>
      <p:sp>
        <p:nvSpPr>
          <p:cNvPr id="153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7944" name="Object 1"/>
          <p:cNvGraphicFramePr>
            <a:graphicFrameLocks noChangeAspect="1"/>
          </p:cNvGraphicFramePr>
          <p:nvPr/>
        </p:nvGraphicFramePr>
        <p:xfrm>
          <a:off x="357158" y="3714752"/>
          <a:ext cx="8432800" cy="2357437"/>
        </p:xfrm>
        <a:graphic>
          <a:graphicData uri="http://schemas.openxmlformats.org/presentationml/2006/ole">
            <p:oleObj spid="_x0000_s167944" name="公式" r:id="rId6" imgW="4203360" imgH="1193760" progId="Equation.3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73" name="TextBox 8"/>
          <p:cNvSpPr txBox="1">
            <a:spLocks noChangeArrowheads="1"/>
          </p:cNvSpPr>
          <p:nvPr/>
        </p:nvSpPr>
        <p:spPr bwMode="auto">
          <a:xfrm>
            <a:off x="214282" y="4429132"/>
            <a:ext cx="68580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2400" b="1" smtClean="0">
                <a:solidFill>
                  <a:srgbClr val="2072A4"/>
                </a:solidFill>
              </a:rPr>
              <a:t>由</a:t>
            </a:r>
            <a:r>
              <a:rPr lang="en-US" altLang="zh-CN" sz="2400" b="1" smtClean="0">
                <a:solidFill>
                  <a:srgbClr val="2072A4"/>
                </a:solidFill>
              </a:rPr>
              <a:t>(3)</a:t>
            </a:r>
            <a:r>
              <a:rPr lang="zh-CN" altLang="en-US" sz="2400" b="1" smtClean="0">
                <a:solidFill>
                  <a:srgbClr val="2072A4"/>
                </a:solidFill>
              </a:rPr>
              <a:t>、</a:t>
            </a:r>
            <a:r>
              <a:rPr lang="en-US" altLang="zh-CN" sz="2400" b="1" smtClean="0">
                <a:solidFill>
                  <a:srgbClr val="2072A4"/>
                </a:solidFill>
              </a:rPr>
              <a:t>(5)</a:t>
            </a:r>
            <a:r>
              <a:rPr lang="zh-CN" altLang="en-US" sz="2400" b="1" smtClean="0">
                <a:solidFill>
                  <a:srgbClr val="2072A4"/>
                </a:solidFill>
              </a:rPr>
              <a:t>两式，构成</a:t>
            </a:r>
            <a:r>
              <a:rPr lang="en-US" altLang="zh-CN" sz="2400" b="1" smtClean="0">
                <a:solidFill>
                  <a:srgbClr val="2072A4"/>
                </a:solidFill>
              </a:rPr>
              <a:t>t</a:t>
            </a:r>
            <a:r>
              <a:rPr lang="zh-CN" altLang="en-US" sz="2400" b="1" smtClean="0">
                <a:solidFill>
                  <a:srgbClr val="2072A4"/>
                </a:solidFill>
              </a:rPr>
              <a:t>统计量</a:t>
            </a:r>
            <a:r>
              <a:rPr lang="zh-CN" altLang="en-US" sz="2400" b="1">
                <a:solidFill>
                  <a:srgbClr val="2072A4"/>
                </a:solidFill>
              </a:rPr>
              <a:t>为</a:t>
            </a:r>
            <a:r>
              <a:rPr lang="en-US" altLang="zh-CN" sz="2400" b="1">
                <a:solidFill>
                  <a:srgbClr val="2072A4"/>
                </a:solidFill>
              </a:rPr>
              <a:t>:</a:t>
            </a:r>
            <a:endParaRPr lang="zh-CN" altLang="en-US" sz="2400" b="1">
              <a:solidFill>
                <a:srgbClr val="2072A4"/>
              </a:solidFill>
            </a:endParaRPr>
          </a:p>
        </p:txBody>
      </p:sp>
      <p:sp>
        <p:nvSpPr>
          <p:cNvPr id="153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364" name="Object 5"/>
          <p:cNvGraphicFramePr>
            <a:graphicFrameLocks noChangeAspect="1"/>
          </p:cNvGraphicFramePr>
          <p:nvPr/>
        </p:nvGraphicFramePr>
        <p:xfrm>
          <a:off x="1857356" y="4929198"/>
          <a:ext cx="3419475" cy="906463"/>
        </p:xfrm>
        <a:graphic>
          <a:graphicData uri="http://schemas.openxmlformats.org/presentationml/2006/ole">
            <p:oleObj spid="_x0000_s173060" name="公式" r:id="rId3" imgW="1828800" imgH="482400" progId="Equation.3">
              <p:embed/>
            </p:oleObj>
          </a:graphicData>
        </a:graphic>
      </p:graphicFrame>
      <p:sp>
        <p:nvSpPr>
          <p:cNvPr id="1537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7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537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5367" name="Object 11"/>
          <p:cNvGraphicFramePr>
            <a:graphicFrameLocks noChangeAspect="1"/>
          </p:cNvGraphicFramePr>
          <p:nvPr/>
        </p:nvGraphicFramePr>
        <p:xfrm>
          <a:off x="357158" y="6000768"/>
          <a:ext cx="6942137" cy="530225"/>
        </p:xfrm>
        <a:graphic>
          <a:graphicData uri="http://schemas.openxmlformats.org/presentationml/2006/ole">
            <p:oleObj spid="_x0000_s173063" name="公式" r:id="rId4" imgW="3276360" imgH="253800" progId="Equation.3">
              <p:embed/>
            </p:oleObj>
          </a:graphicData>
        </a:graphic>
      </p:graphicFrame>
      <p:pic>
        <p:nvPicPr>
          <p:cNvPr id="1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3064" name="Object 1"/>
          <p:cNvGraphicFramePr>
            <a:graphicFrameLocks noChangeAspect="1"/>
          </p:cNvGraphicFramePr>
          <p:nvPr/>
        </p:nvGraphicFramePr>
        <p:xfrm>
          <a:off x="500034" y="642918"/>
          <a:ext cx="6786610" cy="3559684"/>
        </p:xfrm>
        <a:graphic>
          <a:graphicData uri="http://schemas.openxmlformats.org/presentationml/2006/ole">
            <p:oleObj spid="_x0000_s173064" name="公式" r:id="rId6" imgW="3429000" imgH="1828800" progId="Equation.3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15338" cy="762000"/>
          </a:xfrm>
        </p:spPr>
        <p:txBody>
          <a:bodyPr/>
          <a:lstStyle/>
          <a:p>
            <a:pPr eaLnBrk="1" hangingPunct="1"/>
            <a:r>
              <a:rPr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四</a:t>
            </a: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、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F</a:t>
            </a:r>
            <a:r>
              <a:rPr lang="zh-CN" altLang="zh-CN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检验</a:t>
            </a:r>
            <a:r>
              <a:rPr lang="en-US" altLang="zh-CN" b="0" smtClean="0">
                <a:solidFill>
                  <a:schemeClr val="tx1"/>
                </a:solidFill>
              </a:rPr>
              <a:t>--检验两正态母体的方差是否</a:t>
            </a:r>
            <a:r>
              <a:rPr lang="en-US" b="0" smtClean="0">
                <a:solidFill>
                  <a:schemeClr val="tx1"/>
                </a:solidFill>
              </a:rPr>
              <a:t>一致</a:t>
            </a:r>
            <a:endParaRPr b="0" dirty="0" smtClean="0">
              <a:solidFill>
                <a:schemeClr val="tx1"/>
              </a:solidFill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dirty="0" smtClean="0">
                <a:solidFill>
                  <a:srgbClr val="FF0000"/>
                </a:solidFill>
              </a:rPr>
              <a:t> </a:t>
            </a:r>
            <a:endParaRPr lang="zh-CN" altLang="en-US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24578" name="Object 4"/>
          <p:cNvGraphicFramePr>
            <a:graphicFrameLocks noChangeAspect="1"/>
          </p:cNvGraphicFramePr>
          <p:nvPr/>
        </p:nvGraphicFramePr>
        <p:xfrm>
          <a:off x="1071538" y="571480"/>
          <a:ext cx="6700859" cy="3114234"/>
        </p:xfrm>
        <a:graphic>
          <a:graphicData uri="http://schemas.openxmlformats.org/presentationml/2006/ole">
            <p:oleObj spid="_x0000_s46082" name="公式" r:id="rId3" imgW="3060360" imgH="14223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1000108"/>
            <a:ext cx="407196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+mn-lt"/>
                <a:ea typeface="+mn-ea"/>
              </a:rPr>
              <a:t>1</a:t>
            </a:r>
            <a:r>
              <a:rPr lang="zh-CN" altLang="en-US" sz="2400" b="1" dirty="0" smtClean="0">
                <a:latin typeface="+mn-lt"/>
                <a:ea typeface="+mn-ea"/>
              </a:rPr>
              <a:t>、</a:t>
            </a:r>
            <a:r>
              <a:rPr lang="en-US" altLang="zh-CN" sz="2400" b="1" smtClean="0">
                <a:latin typeface="+mn-lt"/>
                <a:ea typeface="+mn-ea"/>
              </a:rPr>
              <a:t>F</a:t>
            </a:r>
            <a:r>
              <a:rPr lang="zh-CN" altLang="en-US" sz="2400" b="1" smtClean="0">
                <a:latin typeface="+mn-lt"/>
                <a:ea typeface="+mn-ea"/>
              </a:rPr>
              <a:t>变量：</a:t>
            </a:r>
            <a:endParaRPr lang="zh-CN" altLang="en-US" sz="2400" b="1" dirty="0">
              <a:latin typeface="+mn-lt"/>
              <a:ea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071942"/>
            <a:ext cx="8001056" cy="52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+mn-lt"/>
                <a:ea typeface="+mn-ea"/>
              </a:rPr>
              <a:t>2</a:t>
            </a:r>
            <a:r>
              <a:rPr lang="zh-CN" altLang="en-US" sz="2400" b="1" dirty="0" smtClean="0">
                <a:latin typeface="+mn-lt"/>
                <a:ea typeface="+mn-ea"/>
              </a:rPr>
              <a:t>、</a:t>
            </a:r>
            <a:r>
              <a:rPr lang="en-US" altLang="zh-CN" sz="2400" b="1" dirty="0" smtClean="0">
                <a:latin typeface="+mn-lt"/>
                <a:ea typeface="+mn-ea"/>
              </a:rPr>
              <a:t>F</a:t>
            </a:r>
            <a:r>
              <a:rPr lang="zh-CN" altLang="en-US" sz="2400" b="1" dirty="0" smtClean="0">
                <a:latin typeface="+mn-lt"/>
                <a:ea typeface="+mn-ea"/>
              </a:rPr>
              <a:t>分布的密度函数与图像（不对称分布）</a:t>
            </a:r>
            <a:endParaRPr lang="zh-CN" altLang="en-US" sz="2400" b="1" dirty="0">
              <a:latin typeface="+mn-lt"/>
              <a:ea typeface="+mn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36</a:t>
            </a:fld>
            <a:endParaRPr lang="zh-CN" altLang="en-US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214282" y="4857760"/>
          <a:ext cx="8759012" cy="1571636"/>
        </p:xfrm>
        <a:graphic>
          <a:graphicData uri="http://schemas.openxmlformats.org/presentationml/2006/ole">
            <p:oleObj spid="_x0000_s46083" name="公式" r:id="rId5" imgW="4241520" imgH="761760" progId="Equation.3">
              <p:embed/>
            </p:oleObj>
          </a:graphicData>
        </a:graphic>
      </p:graphicFrame>
      <p:graphicFrame>
        <p:nvGraphicFramePr>
          <p:cNvPr id="46084" name="Object 1"/>
          <p:cNvGraphicFramePr>
            <a:graphicFrameLocks noChangeAspect="1"/>
          </p:cNvGraphicFramePr>
          <p:nvPr/>
        </p:nvGraphicFramePr>
        <p:xfrm>
          <a:off x="6572264" y="214290"/>
          <a:ext cx="1571636" cy="445752"/>
        </p:xfrm>
        <a:graphic>
          <a:graphicData uri="http://schemas.openxmlformats.org/presentationml/2006/ole">
            <p:oleObj spid="_x0000_s46084" name="公式" r:id="rId6" imgW="8506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 descr="C:\Users\wsh\AppData\Roaming\Tencent\Users\291099149\QQ\WinTemp\RichOle\M~2N$EE4W%D[6W}JH{{_U1A.png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1500166" y="714356"/>
            <a:ext cx="5572164" cy="5430128"/>
          </a:xfrm>
          <a:prstGeom prst="rect">
            <a:avLst/>
          </a:prstGeom>
          <a:noFill/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37</a:t>
            </a:fld>
            <a:endParaRPr lang="zh-CN" alt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428860" y="5643578"/>
            <a:ext cx="928694" cy="35719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428596" y="6285536"/>
            <a:ext cx="7572428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图中</a:t>
            </a:r>
            <a:r>
              <a:rPr lang="en-US" altLang="zh-CN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n</a:t>
            </a:r>
            <a:r>
              <a:rPr lang="zh-CN" altLang="en-US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为第一自由度，</a:t>
            </a:r>
            <a:r>
              <a:rPr lang="en-US" altLang="zh-CN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m</a:t>
            </a:r>
            <a:r>
              <a:rPr lang="zh-CN" altLang="en-US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为第二自由度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</a:t>
            </a:r>
          </a:p>
        </p:txBody>
      </p:sp>
      <p:graphicFrame>
        <p:nvGraphicFramePr>
          <p:cNvPr id="25602" name="Object 4"/>
          <p:cNvGraphicFramePr>
            <a:graphicFrameLocks noChangeAspect="1"/>
          </p:cNvGraphicFramePr>
          <p:nvPr/>
        </p:nvGraphicFramePr>
        <p:xfrm>
          <a:off x="701675" y="2786063"/>
          <a:ext cx="6140450" cy="3781425"/>
        </p:xfrm>
        <a:graphic>
          <a:graphicData uri="http://schemas.openxmlformats.org/presentationml/2006/ole">
            <p:oleObj spid="_x0000_s47106" name="公式" r:id="rId4" imgW="2717640" imgH="1676160" progId="Equation.3">
              <p:embed/>
            </p:oleObj>
          </a:graphicData>
        </a:graphic>
      </p:graphicFrame>
      <p:graphicFrame>
        <p:nvGraphicFramePr>
          <p:cNvPr id="25603" name="Object 5"/>
          <p:cNvGraphicFramePr>
            <a:graphicFrameLocks noChangeAspect="1"/>
          </p:cNvGraphicFramePr>
          <p:nvPr/>
        </p:nvGraphicFramePr>
        <p:xfrm>
          <a:off x="214282" y="785794"/>
          <a:ext cx="6149975" cy="1273175"/>
        </p:xfrm>
        <a:graphic>
          <a:graphicData uri="http://schemas.openxmlformats.org/presentationml/2006/ole">
            <p:oleObj spid="_x0000_s47107" name="公式" r:id="rId5" imgW="2819160" imgH="58392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8072462" cy="52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+mn-lt"/>
                <a:ea typeface="+mn-ea"/>
              </a:rPr>
              <a:t>3</a:t>
            </a:r>
            <a:r>
              <a:rPr lang="zh-CN" altLang="en-US" sz="2400" b="1" dirty="0" smtClean="0">
                <a:latin typeface="+mn-lt"/>
                <a:ea typeface="+mn-ea"/>
              </a:rPr>
              <a:t>、</a:t>
            </a:r>
            <a:r>
              <a:rPr lang="en-US" altLang="zh-CN" sz="2400" b="1" dirty="0" smtClean="0">
                <a:latin typeface="+mn-lt"/>
                <a:ea typeface="+mn-ea"/>
              </a:rPr>
              <a:t>F</a:t>
            </a:r>
            <a:r>
              <a:rPr lang="zh-CN" altLang="en-US" sz="2400" b="1" dirty="0" smtClean="0">
                <a:latin typeface="+mn-lt"/>
                <a:ea typeface="+mn-ea"/>
              </a:rPr>
              <a:t>分布表</a:t>
            </a:r>
            <a:r>
              <a:rPr lang="en-US" altLang="zh-CN" sz="2400" b="1" dirty="0" smtClean="0">
                <a:latin typeface="+mn-lt"/>
                <a:ea typeface="+mn-ea"/>
              </a:rPr>
              <a:t>—</a:t>
            </a:r>
            <a:r>
              <a:rPr lang="zh-CN" altLang="en-US" sz="2400" b="1" dirty="0" smtClean="0">
                <a:latin typeface="+mn-lt"/>
                <a:ea typeface="+mn-ea"/>
              </a:rPr>
              <a:t>右尾拒绝域制表式</a:t>
            </a:r>
            <a:endParaRPr lang="zh-CN" altLang="en-US" sz="2400" b="1" dirty="0">
              <a:latin typeface="+mn-lt"/>
              <a:ea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5572140"/>
            <a:ext cx="342899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---</a:t>
            </a: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“二倒”查表法</a:t>
            </a:r>
            <a:endParaRPr lang="zh-CN" altLang="en-US" sz="2800" b="1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2143116"/>
            <a:ext cx="800105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分布表的左尾分位值</a:t>
            </a: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永小于</a:t>
            </a:r>
            <a:r>
              <a:rPr lang="en-US" altLang="zh-CN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右尾分位值</a:t>
            </a: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永大于</a:t>
            </a:r>
            <a:r>
              <a:rPr lang="en-US" altLang="zh-CN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38</a:t>
            </a:fld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2400" b="1" dirty="0" smtClean="0">
                <a:solidFill>
                  <a:schemeClr val="tx1"/>
                </a:solidFill>
              </a:rPr>
              <a:t>  4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、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F</a:t>
            </a:r>
            <a:r>
              <a:rPr lang="zh-CN" altLang="zh-CN" sz="2400" b="1" dirty="0" smtClean="0">
                <a:solidFill>
                  <a:schemeClr val="tx1"/>
                </a:solidFill>
              </a:rPr>
              <a:t>统计量</a:t>
            </a:r>
            <a:endParaRPr lang="zh-CN" altLang="en-US" sz="24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26626" name="Object 4"/>
          <p:cNvGraphicFramePr>
            <a:graphicFrameLocks noChangeAspect="1"/>
          </p:cNvGraphicFramePr>
          <p:nvPr/>
        </p:nvGraphicFramePr>
        <p:xfrm>
          <a:off x="214282" y="785794"/>
          <a:ext cx="8789396" cy="5857916"/>
        </p:xfrm>
        <a:graphic>
          <a:graphicData uri="http://schemas.openxmlformats.org/presentationml/2006/ole">
            <p:oleObj spid="_x0000_s48130" name="公式" r:id="rId3" imgW="4076640" imgH="271764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39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508000" y="714375"/>
          <a:ext cx="7896225" cy="4714875"/>
        </p:xfrm>
        <a:graphic>
          <a:graphicData uri="http://schemas.openxmlformats.org/presentationml/2006/ole">
            <p:oleObj spid="_x0000_s23554" name="公式" r:id="rId3" imgW="3530520" imgH="2108160" progId="Equation.3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643438" y="714356"/>
            <a:ext cx="421484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（本课程只讨论</a:t>
            </a:r>
            <a:r>
              <a:rPr lang="en-US" altLang="zh-CN" sz="2400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400" baseline="-25000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0</a:t>
            </a:r>
            <a:r>
              <a:rPr lang="zh-CN" altLang="en-US" sz="2400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是否成立）</a:t>
            </a:r>
            <a:endParaRPr lang="zh-CN" altLang="en-US" sz="2400" dirty="0">
              <a:solidFill>
                <a:srgbClr val="2072A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5500702"/>
            <a:ext cx="421484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solidFill>
                  <a:srgbClr val="2072A4"/>
                </a:solidFill>
                <a:latin typeface="微软雅黑" pitchFamily="34" charset="-122"/>
                <a:ea typeface="微软雅黑" pitchFamily="34" charset="-122"/>
              </a:rPr>
              <a:t>（本课程只讨论参数假设）</a:t>
            </a:r>
            <a:endParaRPr lang="zh-CN" altLang="en-US" sz="2400" dirty="0">
              <a:solidFill>
                <a:srgbClr val="2072A4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8B2A0-3D97-48BF-93C9-15542AE1894E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</a:t>
            </a:r>
            <a:endParaRPr lang="zh-CN" altLang="en-US" smtClean="0"/>
          </a:p>
        </p:txBody>
      </p:sp>
      <p:graphicFrame>
        <p:nvGraphicFramePr>
          <p:cNvPr id="27650" name="Object 4"/>
          <p:cNvGraphicFramePr>
            <a:graphicFrameLocks noChangeAspect="1"/>
          </p:cNvGraphicFramePr>
          <p:nvPr/>
        </p:nvGraphicFramePr>
        <p:xfrm>
          <a:off x="307975" y="142852"/>
          <a:ext cx="8621743" cy="4513791"/>
        </p:xfrm>
        <a:graphic>
          <a:graphicData uri="http://schemas.openxmlformats.org/presentationml/2006/ole">
            <p:oleObj spid="_x0000_s49154" name="公式" r:id="rId3" imgW="4241520" imgH="223488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4786322"/>
            <a:ext cx="4857784" cy="52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latin typeface="+mn-lt"/>
                <a:ea typeface="+mn-ea"/>
              </a:rPr>
              <a:t>5</a:t>
            </a:r>
            <a:r>
              <a:rPr lang="zh-CN" altLang="en-US" sz="2400" b="1" dirty="0" smtClean="0">
                <a:latin typeface="+mn-lt"/>
                <a:ea typeface="+mn-ea"/>
              </a:rPr>
              <a:t>、</a:t>
            </a:r>
            <a:r>
              <a:rPr lang="en-US" altLang="zh-CN" sz="2400" b="1" dirty="0" smtClean="0">
                <a:latin typeface="+mn-lt"/>
                <a:ea typeface="+mn-ea"/>
              </a:rPr>
              <a:t>t</a:t>
            </a:r>
            <a:r>
              <a:rPr lang="zh-CN" altLang="en-US" sz="2400" b="1" dirty="0" smtClean="0">
                <a:latin typeface="+mn-lt"/>
                <a:ea typeface="+mn-ea"/>
              </a:rPr>
              <a:t>变量与</a:t>
            </a:r>
            <a:r>
              <a:rPr lang="en-US" altLang="zh-CN" sz="2400" b="1" dirty="0" smtClean="0">
                <a:latin typeface="+mn-lt"/>
                <a:ea typeface="+mn-ea"/>
              </a:rPr>
              <a:t>F</a:t>
            </a:r>
            <a:r>
              <a:rPr lang="zh-CN" altLang="en-US" sz="2400" b="1" dirty="0" smtClean="0">
                <a:latin typeface="+mn-lt"/>
                <a:ea typeface="+mn-ea"/>
              </a:rPr>
              <a:t>变量的转换关系</a:t>
            </a:r>
            <a:endParaRPr lang="zh-CN" altLang="en-US" sz="2400" b="1" dirty="0">
              <a:latin typeface="+mn-lt"/>
              <a:ea typeface="+mn-ea"/>
            </a:endParaRPr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1643042" y="5429264"/>
          <a:ext cx="4526992" cy="500066"/>
        </p:xfrm>
        <a:graphic>
          <a:graphicData uri="http://schemas.openxmlformats.org/presentationml/2006/ole">
            <p:oleObj spid="_x0000_s49156" name="公式" r:id="rId4" imgW="2006280" imgH="22860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40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4282" y="6004433"/>
            <a:ext cx="7858180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利用变量间的转换关系，可以给查取分位值带来方便。参考教材</a:t>
            </a:r>
            <a:r>
              <a:rPr lang="en-US" altLang="zh-CN" sz="200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249</a:t>
            </a:r>
            <a:r>
              <a:rPr lang="zh-CN" altLang="en-US" sz="200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页，倒数第四段查表算例。</a:t>
            </a:r>
            <a:endParaRPr lang="zh-CN" altLang="en-US" sz="2000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</a:t>
            </a:r>
          </a:p>
        </p:txBody>
      </p:sp>
      <p:graphicFrame>
        <p:nvGraphicFramePr>
          <p:cNvPr id="28674" name="Object 4"/>
          <p:cNvGraphicFramePr>
            <a:graphicFrameLocks noChangeAspect="1"/>
          </p:cNvGraphicFramePr>
          <p:nvPr/>
        </p:nvGraphicFramePr>
        <p:xfrm>
          <a:off x="200025" y="428604"/>
          <a:ext cx="8943975" cy="5916613"/>
        </p:xfrm>
        <a:graphic>
          <a:graphicData uri="http://schemas.openxmlformats.org/presentationml/2006/ole">
            <p:oleObj spid="_x0000_s50178" name="公式" r:id="rId3" imgW="4876560" imgH="32256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87154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+mn-lt"/>
                <a:ea typeface="+mn-ea"/>
              </a:rPr>
              <a:t>检验方法   原假设</a:t>
            </a:r>
            <a:r>
              <a:rPr lang="en-US" altLang="zh-CN" sz="2400" b="1" dirty="0" smtClean="0">
                <a:latin typeface="+mn-lt"/>
                <a:ea typeface="+mn-ea"/>
              </a:rPr>
              <a:t>H0       </a:t>
            </a:r>
            <a:r>
              <a:rPr lang="zh-CN" altLang="en-US" sz="2400" b="1" smtClean="0">
                <a:latin typeface="+mn-lt"/>
                <a:ea typeface="+mn-ea"/>
              </a:rPr>
              <a:t>统计量                         </a:t>
            </a:r>
            <a:r>
              <a:rPr lang="zh-CN" altLang="en-US" sz="2400" b="1" dirty="0" smtClean="0">
                <a:latin typeface="+mn-lt"/>
                <a:ea typeface="+mn-ea"/>
              </a:rPr>
              <a:t>检验公式</a:t>
            </a:r>
            <a:endParaRPr lang="zh-CN" altLang="en-US" sz="2400" b="1" dirty="0">
              <a:latin typeface="+mn-lt"/>
              <a:ea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6000768"/>
            <a:ext cx="871543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检验法</a:t>
            </a:r>
            <a:r>
              <a:rPr lang="en-US" altLang="zh-CN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---</a:t>
            </a:r>
            <a:r>
              <a:rPr lang="zh-CN" altLang="en-US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检验期望；</a:t>
            </a: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卡方、</a:t>
            </a:r>
            <a:r>
              <a:rPr lang="en-US" altLang="zh-CN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检验法</a:t>
            </a:r>
            <a:r>
              <a:rPr lang="en-US" altLang="zh-CN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---</a:t>
            </a:r>
            <a:r>
              <a:rPr lang="zh-CN" altLang="en-US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检验方差。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41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15338" cy="714356"/>
          </a:xfrm>
        </p:spPr>
        <p:txBody>
          <a:bodyPr/>
          <a:lstStyle/>
          <a:p>
            <a:pPr algn="l" eaLnBrk="1" hangingPunct="1"/>
            <a:r>
              <a:rPr lang="en-US" altLang="zh-CN" sz="2800" smtClean="0"/>
              <a:t> </a:t>
            </a:r>
            <a:r>
              <a:rPr lang="en-US" altLang="zh-CN" sz="3200" smtClean="0"/>
              <a:t>9.</a:t>
            </a:r>
            <a:r>
              <a:rPr lang="en-US" sz="3200" smtClean="0"/>
              <a:t>3</a:t>
            </a:r>
            <a:r>
              <a:rPr sz="3200" smtClean="0"/>
              <a:t>  平差模型正确性检验（后验方差检验）</a:t>
            </a:r>
            <a:endParaRPr sz="3200" dirty="0" smtClean="0"/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85794"/>
            <a:ext cx="9144000" cy="142876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测量平差－－</a:t>
            </a:r>
            <a:r>
              <a:rPr lang="zh-CN" altLang="en-US" sz="2400" dirty="0" smtClean="0">
                <a:solidFill>
                  <a:schemeClr val="tx1"/>
                </a:solidFill>
              </a:rPr>
              <a:t>按给定的函数模型和随机模型进行。参数</a:t>
            </a:r>
            <a:r>
              <a:rPr lang="zh-CN" altLang="en-US" sz="2400" smtClean="0">
                <a:solidFill>
                  <a:schemeClr val="tx1"/>
                </a:solidFill>
              </a:rPr>
              <a:t>的估值能否</a:t>
            </a:r>
            <a:r>
              <a:rPr lang="zh-CN" altLang="en-US" sz="2400" dirty="0" smtClean="0">
                <a:solidFill>
                  <a:schemeClr val="tx1"/>
                </a:solidFill>
              </a:rPr>
              <a:t>最优无偏，取决于</a:t>
            </a:r>
            <a:r>
              <a:rPr lang="zh-CN" altLang="en-US" sz="2400" smtClean="0">
                <a:solidFill>
                  <a:schemeClr val="tx1"/>
                </a:solidFill>
              </a:rPr>
              <a:t>上述两种模型</a:t>
            </a:r>
            <a:r>
              <a:rPr lang="zh-CN" altLang="en-US" sz="2400" dirty="0" smtClean="0">
                <a:solidFill>
                  <a:schemeClr val="tx1"/>
                </a:solidFill>
              </a:rPr>
              <a:t>的正确性。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2428868"/>
            <a:ext cx="764383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1C69BE"/>
                </a:solidFill>
                <a:latin typeface="+mj-ea"/>
                <a:ea typeface="+mj-ea"/>
              </a:rPr>
              <a:t>高斯－马尔柯夫（</a:t>
            </a:r>
            <a:r>
              <a:rPr lang="en-US" altLang="zh-CN" sz="2400" b="1" dirty="0" smtClean="0">
                <a:solidFill>
                  <a:srgbClr val="1C69BE"/>
                </a:solidFill>
                <a:latin typeface="+mj-ea"/>
                <a:ea typeface="+mj-ea"/>
              </a:rPr>
              <a:t>G-M</a:t>
            </a:r>
            <a:r>
              <a:rPr lang="zh-CN" altLang="en-US" sz="2400" b="1" dirty="0" smtClean="0">
                <a:solidFill>
                  <a:srgbClr val="1C69BE"/>
                </a:solidFill>
                <a:latin typeface="+mj-ea"/>
                <a:ea typeface="+mj-ea"/>
              </a:rPr>
              <a:t>）平差模型：</a:t>
            </a:r>
            <a:endParaRPr lang="zh-CN" altLang="en-US" sz="2400" b="1" dirty="0">
              <a:solidFill>
                <a:schemeClr val="tx1">
                  <a:lumMod val="90000"/>
                  <a:lumOff val="10000"/>
                </a:schemeClr>
              </a:solidFill>
              <a:latin typeface="+mj-ea"/>
              <a:ea typeface="+mj-ea"/>
            </a:endParaRPr>
          </a:p>
        </p:txBody>
      </p:sp>
      <p:graphicFrame>
        <p:nvGraphicFramePr>
          <p:cNvPr id="54275" name="Object 4"/>
          <p:cNvGraphicFramePr>
            <a:graphicFrameLocks noChangeAspect="1"/>
          </p:cNvGraphicFramePr>
          <p:nvPr/>
        </p:nvGraphicFramePr>
        <p:xfrm>
          <a:off x="714348" y="3071810"/>
          <a:ext cx="6286544" cy="1170301"/>
        </p:xfrm>
        <a:graphic>
          <a:graphicData uri="http://schemas.openxmlformats.org/presentationml/2006/ole">
            <p:oleObj spid="_x0000_s54275" name="公式" r:id="rId3" imgW="2730240" imgH="507960" progId="Equation.3">
              <p:embed/>
            </p:oleObj>
          </a:graphicData>
        </a:graphic>
      </p:graphicFrame>
      <p:sp>
        <p:nvSpPr>
          <p:cNvPr id="7" name="矩形 6"/>
          <p:cNvSpPr/>
          <p:nvPr/>
        </p:nvSpPr>
        <p:spPr>
          <a:xfrm>
            <a:off x="142844" y="4429132"/>
            <a:ext cx="878687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b="1" dirty="0" smtClean="0">
                <a:latin typeface="+mn-lt"/>
                <a:ea typeface="+mn-ea"/>
              </a:rPr>
              <a:t>若平差中存在：</a:t>
            </a:r>
            <a:r>
              <a:rPr lang="en-US" altLang="zh-CN" sz="2400" dirty="0" smtClean="0">
                <a:latin typeface="+mn-lt"/>
                <a:ea typeface="+mn-ea"/>
              </a:rPr>
              <a:t>1</a:t>
            </a:r>
            <a:r>
              <a:rPr lang="zh-CN" altLang="en-US" sz="2400" dirty="0" smtClean="0">
                <a:latin typeface="+mn-lt"/>
                <a:ea typeface="+mn-ea"/>
              </a:rPr>
              <a:t>、平差模型有偏差；</a:t>
            </a:r>
            <a:r>
              <a:rPr lang="en-US" altLang="zh-CN" sz="2400" dirty="0" smtClean="0">
                <a:latin typeface="+mn-lt"/>
                <a:ea typeface="+mn-ea"/>
              </a:rPr>
              <a:t>2</a:t>
            </a:r>
            <a:r>
              <a:rPr lang="zh-CN" altLang="en-US" sz="2400" dirty="0" smtClean="0">
                <a:latin typeface="+mn-lt"/>
                <a:ea typeface="+mn-ea"/>
              </a:rPr>
              <a:t>、起始数据不正确；</a:t>
            </a:r>
            <a:endParaRPr lang="en-US" altLang="zh-CN" sz="2400" dirty="0" smtClean="0">
              <a:latin typeface="+mn-lt"/>
              <a:ea typeface="+mn-ea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400" dirty="0" smtClean="0">
                <a:latin typeface="+mn-lt"/>
                <a:ea typeface="+mn-ea"/>
              </a:rPr>
              <a:t>3</a:t>
            </a:r>
            <a:r>
              <a:rPr lang="zh-CN" altLang="en-US" sz="2400" dirty="0" smtClean="0">
                <a:latin typeface="+mn-lt"/>
                <a:ea typeface="+mn-ea"/>
              </a:rPr>
              <a:t>、观测值有系统误差；</a:t>
            </a:r>
            <a:r>
              <a:rPr lang="en-US" altLang="zh-CN" sz="2400" dirty="0" smtClean="0">
                <a:latin typeface="+mn-lt"/>
                <a:ea typeface="+mn-ea"/>
              </a:rPr>
              <a:t>4</a:t>
            </a:r>
            <a:r>
              <a:rPr lang="zh-CN" altLang="en-US" sz="2400" dirty="0" smtClean="0">
                <a:latin typeface="+mn-lt"/>
                <a:ea typeface="+mn-ea"/>
              </a:rPr>
              <a:t>、定权不正确；</a:t>
            </a:r>
            <a:r>
              <a:rPr lang="en-US" altLang="zh-CN" sz="2400" dirty="0" smtClean="0">
                <a:latin typeface="+mn-lt"/>
                <a:ea typeface="+mn-ea"/>
              </a:rPr>
              <a:t>5</a:t>
            </a:r>
            <a:r>
              <a:rPr lang="zh-CN" altLang="en-US" sz="2400" dirty="0" smtClean="0">
                <a:latin typeface="+mn-lt"/>
                <a:ea typeface="+mn-ea"/>
              </a:rPr>
              <a:t>、参数近似值取得太差等，</a:t>
            </a:r>
            <a:r>
              <a:rPr lang="zh-CN" altLang="en-US" sz="2400" smtClean="0">
                <a:latin typeface="+mn-lt"/>
                <a:ea typeface="+mn-ea"/>
              </a:rPr>
              <a:t>均会对</a:t>
            </a:r>
            <a:r>
              <a:rPr lang="zh-CN" altLang="en-US" sz="2400" dirty="0" smtClean="0">
                <a:latin typeface="+mn-lt"/>
                <a:ea typeface="+mn-ea"/>
              </a:rPr>
              <a:t>平</a:t>
            </a:r>
            <a:r>
              <a:rPr lang="zh-CN" altLang="en-US" sz="2400" smtClean="0">
                <a:latin typeface="+mn-lt"/>
                <a:ea typeface="+mn-ea"/>
              </a:rPr>
              <a:t>差结果产生影响。</a:t>
            </a:r>
            <a:endParaRPr lang="zh-CN" altLang="en-US" sz="2400" dirty="0" smtClean="0">
              <a:latin typeface="+mn-lt"/>
              <a:ea typeface="+mn-ea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8B2A0-3D97-48BF-93C9-15542AE1894E}" type="slidenum">
              <a:rPr lang="en-US" altLang="zh-CN" smtClean="0"/>
              <a:pPr>
                <a:defRPr/>
              </a:pPr>
              <a:t>42</a:t>
            </a:fld>
            <a:endParaRPr lang="en-US" altLang="zh-CN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643314"/>
            <a:ext cx="542922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间接观测方差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分布定理</a:t>
            </a:r>
            <a:endParaRPr lang="zh-CN" altLang="en-US" sz="2400" b="1" dirty="0" smtClean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40290" name="Object 4"/>
          <p:cNvGraphicFramePr>
            <a:graphicFrameLocks noChangeAspect="1"/>
          </p:cNvGraphicFramePr>
          <p:nvPr/>
        </p:nvGraphicFramePr>
        <p:xfrm>
          <a:off x="285720" y="4286256"/>
          <a:ext cx="8023226" cy="2211388"/>
        </p:xfrm>
        <a:graphic>
          <a:graphicData uri="http://schemas.openxmlformats.org/presentationml/2006/ole">
            <p:oleObj spid="_x0000_s140290" name="公式" r:id="rId3" imgW="3454200" imgH="952200" progId="Equation.3">
              <p:embed/>
            </p:oleObj>
          </a:graphicData>
        </a:graphic>
      </p:graphicFrame>
      <p:graphicFrame>
        <p:nvGraphicFramePr>
          <p:cNvPr id="140291" name="Object 4"/>
          <p:cNvGraphicFramePr>
            <a:graphicFrameLocks noChangeAspect="1"/>
          </p:cNvGraphicFramePr>
          <p:nvPr/>
        </p:nvGraphicFramePr>
        <p:xfrm>
          <a:off x="142844" y="714356"/>
          <a:ext cx="8858312" cy="2613540"/>
        </p:xfrm>
        <a:graphic>
          <a:graphicData uri="http://schemas.openxmlformats.org/presentationml/2006/ole">
            <p:oleObj spid="_x0000_s140291" name="公式" r:id="rId4" imgW="4063680" imgH="1180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42918"/>
            <a:ext cx="264320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后验方差检验原理：</a:t>
            </a:r>
            <a:endParaRPr lang="zh-CN" altLang="en-US" sz="2400" b="1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43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99" name="Object 4"/>
          <p:cNvGraphicFramePr>
            <a:graphicFrameLocks noChangeAspect="1"/>
          </p:cNvGraphicFramePr>
          <p:nvPr/>
        </p:nvGraphicFramePr>
        <p:xfrm>
          <a:off x="4143372" y="857232"/>
          <a:ext cx="2428875" cy="576262"/>
        </p:xfrm>
        <a:graphic>
          <a:graphicData uri="http://schemas.openxmlformats.org/presentationml/2006/ole">
            <p:oleObj spid="_x0000_s55299" name="公式" r:id="rId3" imgW="1015920" imgH="24120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857232"/>
            <a:ext cx="350046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后验方差检验的原假设：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5302" name="Object 6"/>
          <p:cNvGraphicFramePr>
            <a:graphicFrameLocks noChangeAspect="1"/>
          </p:cNvGraphicFramePr>
          <p:nvPr/>
        </p:nvGraphicFramePr>
        <p:xfrm>
          <a:off x="2428860" y="1714488"/>
          <a:ext cx="5072098" cy="1036721"/>
        </p:xfrm>
        <a:graphic>
          <a:graphicData uri="http://schemas.openxmlformats.org/presentationml/2006/ole">
            <p:oleObj spid="_x0000_s55302" name="公式" r:id="rId4" imgW="2234880" imgH="4572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1785926"/>
            <a:ext cx="1785950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检验统计量：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5303" name="Object 7"/>
          <p:cNvGraphicFramePr>
            <a:graphicFrameLocks noChangeAspect="1"/>
          </p:cNvGraphicFramePr>
          <p:nvPr/>
        </p:nvGraphicFramePr>
        <p:xfrm>
          <a:off x="142844" y="3643314"/>
          <a:ext cx="8286808" cy="1406434"/>
        </p:xfrm>
        <a:graphic>
          <a:graphicData uri="http://schemas.openxmlformats.org/presentationml/2006/ole">
            <p:oleObj spid="_x0000_s55303" name="公式" r:id="rId5" imgW="3670200" imgH="622080" progId="Equation.3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0" y="3714752"/>
            <a:ext cx="192882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接受域公式：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5304" name="Object 8"/>
          <p:cNvGraphicFramePr>
            <a:graphicFrameLocks noChangeAspect="1"/>
          </p:cNvGraphicFramePr>
          <p:nvPr/>
        </p:nvGraphicFramePr>
        <p:xfrm>
          <a:off x="1142976" y="5429264"/>
          <a:ext cx="7500990" cy="476319"/>
        </p:xfrm>
        <a:graphic>
          <a:graphicData uri="http://schemas.openxmlformats.org/presentationml/2006/ole">
            <p:oleObj spid="_x0000_s55304" name="公式" r:id="rId6" imgW="3606480" imgH="22860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0" y="2857496"/>
            <a:ext cx="628654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+mj-ea"/>
                <a:ea typeface="+mj-ea"/>
              </a:rPr>
              <a:t>检验的统计量由间接观测方差分布定理得到。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5357826"/>
            <a:ext cx="121441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判断：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44</a:t>
            </a:fld>
            <a:endParaRPr lang="zh-CN" altLang="en-US"/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rgbClr val="1C69BE"/>
                </a:solidFill>
              </a:rPr>
              <a:t>[</a:t>
            </a:r>
            <a:r>
              <a:rPr lang="zh-CN" altLang="en-US" sz="2400" b="1" smtClean="0">
                <a:solidFill>
                  <a:srgbClr val="1C69BE"/>
                </a:solidFill>
              </a:rPr>
              <a:t>例</a:t>
            </a:r>
            <a:r>
              <a:rPr lang="en-US" altLang="zh-CN" sz="2400" b="1" smtClean="0">
                <a:solidFill>
                  <a:srgbClr val="1C69BE"/>
                </a:solidFill>
              </a:rPr>
              <a:t>9-11]</a:t>
            </a:r>
            <a:r>
              <a:rPr lang="zh-CN" altLang="en-US" sz="2400" b="1" smtClean="0">
                <a:solidFill>
                  <a:srgbClr val="1C69BE"/>
                </a:solidFill>
              </a:rPr>
              <a:t>  对教材</a:t>
            </a:r>
            <a:r>
              <a:rPr lang="en-US" altLang="zh-CN" sz="2400" b="1" smtClean="0">
                <a:solidFill>
                  <a:srgbClr val="1C69BE"/>
                </a:solidFill>
              </a:rPr>
              <a:t>P68 [</a:t>
            </a:r>
            <a:r>
              <a:rPr lang="zh-CN" altLang="zh-CN" sz="2400" b="1" smtClean="0">
                <a:solidFill>
                  <a:srgbClr val="1C69BE"/>
                </a:solidFill>
              </a:rPr>
              <a:t>例</a:t>
            </a:r>
            <a:r>
              <a:rPr lang="en-US" altLang="zh-CN" sz="2400" b="1" smtClean="0">
                <a:solidFill>
                  <a:srgbClr val="1C69BE"/>
                </a:solidFill>
              </a:rPr>
              <a:t>5-1]</a:t>
            </a:r>
            <a:r>
              <a:rPr lang="zh-CN" altLang="en-US" sz="2400" b="1" smtClean="0">
                <a:solidFill>
                  <a:srgbClr val="1C69BE"/>
                </a:solidFill>
              </a:rPr>
              <a:t>题水准网平差模型的正确性进行检验</a:t>
            </a:r>
            <a:endParaRPr lang="zh-CN" altLang="en-US" sz="2400" b="1" dirty="0" smtClean="0">
              <a:solidFill>
                <a:srgbClr val="1C69BE"/>
              </a:solidFill>
            </a:endParaRPr>
          </a:p>
          <a:p>
            <a:pPr eaLnBrk="1" hangingPunct="1"/>
            <a:endParaRPr lang="en-US" altLang="zh-CN" sz="2800" dirty="0" smtClean="0"/>
          </a:p>
        </p:txBody>
      </p:sp>
      <p:graphicFrame>
        <p:nvGraphicFramePr>
          <p:cNvPr id="34818" name="Object 4"/>
          <p:cNvGraphicFramePr>
            <a:graphicFrameLocks noChangeAspect="1"/>
          </p:cNvGraphicFramePr>
          <p:nvPr/>
        </p:nvGraphicFramePr>
        <p:xfrm>
          <a:off x="142844" y="714356"/>
          <a:ext cx="8715436" cy="5988677"/>
        </p:xfrm>
        <a:graphic>
          <a:graphicData uri="http://schemas.openxmlformats.org/presentationml/2006/ole">
            <p:oleObj spid="_x0000_s56322" name="公式" r:id="rId3" imgW="4343400" imgH="2984400" progId="Equation.3">
              <p:embed/>
            </p:oleObj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45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46</a:t>
            </a:fld>
            <a:endParaRPr lang="zh-CN" alt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282" y="785794"/>
            <a:ext cx="8715436" cy="4213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solidFill>
                  <a:srgbClr val="FF0000"/>
                </a:solidFill>
                <a:latin typeface="+mn-ea"/>
              </a:rPr>
              <a:t>[</a:t>
            </a:r>
            <a:r>
              <a:rPr lang="zh-CN" altLang="en-US" sz="2400" b="1" smtClean="0">
                <a:solidFill>
                  <a:srgbClr val="FF0000"/>
                </a:solidFill>
                <a:latin typeface="+mn-ea"/>
              </a:rPr>
              <a:t>例</a:t>
            </a:r>
            <a:r>
              <a:rPr lang="en-US" altLang="zh-CN" sz="2400" b="1" smtClean="0">
                <a:solidFill>
                  <a:srgbClr val="FF0000"/>
                </a:solidFill>
                <a:latin typeface="+mn-ea"/>
              </a:rPr>
              <a:t>9-11]</a:t>
            </a:r>
            <a:r>
              <a:rPr lang="zh-CN" altLang="en-US" sz="2400" b="1" smtClean="0">
                <a:solidFill>
                  <a:srgbClr val="FF0000"/>
                </a:solidFill>
                <a:latin typeface="+mn-ea"/>
              </a:rPr>
              <a:t> 算例说明： </a:t>
            </a:r>
            <a:endParaRPr lang="en-US" altLang="zh-CN" sz="2400" b="1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smtClean="0">
                <a:solidFill>
                  <a:srgbClr val="FF0000"/>
                </a:solidFill>
                <a:latin typeface="+mn-ea"/>
              </a:rPr>
              <a:t>    </a:t>
            </a:r>
            <a:r>
              <a:rPr lang="zh-CN" altLang="en-US" sz="2400" smtClean="0">
                <a:latin typeface="+mn-ea"/>
              </a:rPr>
              <a:t>为方便使用教材</a:t>
            </a:r>
            <a:r>
              <a:rPr lang="en-US" altLang="zh-CN" sz="2400" smtClean="0">
                <a:latin typeface="+mn-ea"/>
              </a:rPr>
              <a:t> [</a:t>
            </a:r>
            <a:r>
              <a:rPr lang="zh-CN" altLang="zh-CN" sz="2400" smtClean="0">
                <a:latin typeface="+mn-ea"/>
              </a:rPr>
              <a:t>例</a:t>
            </a:r>
            <a:r>
              <a:rPr lang="en-US" altLang="zh-CN" sz="2400" smtClean="0">
                <a:latin typeface="+mn-ea"/>
              </a:rPr>
              <a:t>5-1]</a:t>
            </a:r>
            <a:r>
              <a:rPr lang="zh-CN" altLang="en-US" sz="2400" smtClean="0">
                <a:latin typeface="+mn-ea"/>
              </a:rPr>
              <a:t> 水准网平差结果，产生了算例</a:t>
            </a:r>
            <a:r>
              <a:rPr lang="en-US" altLang="zh-CN" sz="2400" smtClean="0">
                <a:latin typeface="+mn-ea"/>
              </a:rPr>
              <a:t>[</a:t>
            </a:r>
            <a:r>
              <a:rPr lang="zh-CN" altLang="en-US" sz="2400" smtClean="0">
                <a:latin typeface="+mn-ea"/>
              </a:rPr>
              <a:t>例</a:t>
            </a:r>
            <a:r>
              <a:rPr lang="en-US" altLang="zh-CN" sz="2400" smtClean="0">
                <a:latin typeface="+mn-ea"/>
              </a:rPr>
              <a:t>9-11]</a:t>
            </a:r>
            <a:r>
              <a:rPr lang="zh-CN" altLang="en-US" sz="2400" smtClean="0">
                <a:latin typeface="+mn-ea"/>
              </a:rPr>
              <a:t>。其实</a:t>
            </a:r>
            <a:r>
              <a:rPr lang="en-US" altLang="zh-CN" sz="2400" smtClean="0">
                <a:latin typeface="+mn-ea"/>
              </a:rPr>
              <a:t> [</a:t>
            </a:r>
            <a:r>
              <a:rPr lang="zh-CN" altLang="zh-CN" sz="2400" smtClean="0">
                <a:latin typeface="+mn-ea"/>
              </a:rPr>
              <a:t>例</a:t>
            </a:r>
            <a:r>
              <a:rPr lang="en-US" altLang="zh-CN" sz="2400" smtClean="0">
                <a:latin typeface="+mn-ea"/>
              </a:rPr>
              <a:t>5-1]</a:t>
            </a:r>
            <a:r>
              <a:rPr lang="zh-CN" altLang="en-US" sz="2400" smtClean="0">
                <a:latin typeface="+mn-ea"/>
              </a:rPr>
              <a:t>很可能就是一个普通水准（或称等外水准、图根水准）网平差。</a:t>
            </a:r>
            <a:endParaRPr lang="en-US" altLang="zh-CN" sz="2400" smtClean="0"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smtClean="0">
                <a:latin typeface="+mn-ea"/>
              </a:rPr>
              <a:t>    普通水准网即使其精度能通过等级水准测量（一</a:t>
            </a:r>
            <a:r>
              <a:rPr lang="en-US" altLang="zh-CN" sz="2400" smtClean="0">
                <a:latin typeface="+mn-ea"/>
              </a:rPr>
              <a:t>~</a:t>
            </a:r>
            <a:r>
              <a:rPr lang="zh-CN" altLang="en-US" sz="2400" smtClean="0">
                <a:latin typeface="+mn-ea"/>
              </a:rPr>
              <a:t>四等）的后验方差检验，也并不意味着普通水准网就变成了等级水准网，因为等级水准网测量所用的仪器及观测方式，与普通水准网都是有重大区别的。特此说明。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rgbClr val="1C69BE"/>
                </a:solidFill>
              </a:rPr>
              <a:t>[</a:t>
            </a:r>
            <a:r>
              <a:rPr lang="zh-CN" altLang="en-US" sz="2400" b="1" smtClean="0">
                <a:solidFill>
                  <a:srgbClr val="1C69BE"/>
                </a:solidFill>
              </a:rPr>
              <a:t>例</a:t>
            </a:r>
            <a:r>
              <a:rPr lang="en-US" altLang="zh-CN" sz="2400" b="1" smtClean="0">
                <a:solidFill>
                  <a:srgbClr val="1C69BE"/>
                </a:solidFill>
              </a:rPr>
              <a:t>9-12]</a:t>
            </a:r>
            <a:r>
              <a:rPr lang="zh-CN" altLang="en-US" sz="2400" b="1" smtClean="0">
                <a:solidFill>
                  <a:srgbClr val="1C69BE"/>
                </a:solidFill>
              </a:rPr>
              <a:t>  对教材</a:t>
            </a:r>
            <a:r>
              <a:rPr lang="en-US" altLang="zh-CN" sz="2400" b="1" smtClean="0">
                <a:solidFill>
                  <a:srgbClr val="1C69BE"/>
                </a:solidFill>
              </a:rPr>
              <a:t>P122 [</a:t>
            </a:r>
            <a:r>
              <a:rPr lang="zh-CN" altLang="zh-CN" sz="2400" b="1" smtClean="0">
                <a:solidFill>
                  <a:srgbClr val="1C69BE"/>
                </a:solidFill>
              </a:rPr>
              <a:t>例</a:t>
            </a:r>
            <a:r>
              <a:rPr lang="en-US" altLang="zh-CN" sz="2400" b="1" smtClean="0">
                <a:solidFill>
                  <a:srgbClr val="1C69BE"/>
                </a:solidFill>
              </a:rPr>
              <a:t>6-6]</a:t>
            </a:r>
            <a:r>
              <a:rPr lang="zh-CN" altLang="en-US" sz="2400" b="1" smtClean="0">
                <a:solidFill>
                  <a:srgbClr val="1C69BE"/>
                </a:solidFill>
              </a:rPr>
              <a:t> 测边网平差模型的正确性进行检验</a:t>
            </a:r>
            <a:endParaRPr lang="zh-CN" altLang="en-US" sz="2400" b="1" dirty="0" smtClean="0">
              <a:solidFill>
                <a:srgbClr val="1C69BE"/>
              </a:solidFill>
            </a:endParaRPr>
          </a:p>
        </p:txBody>
      </p:sp>
      <p:graphicFrame>
        <p:nvGraphicFramePr>
          <p:cNvPr id="35842" name="Object 4"/>
          <p:cNvGraphicFramePr>
            <a:graphicFrameLocks noChangeAspect="1"/>
          </p:cNvGraphicFramePr>
          <p:nvPr/>
        </p:nvGraphicFramePr>
        <p:xfrm>
          <a:off x="285750" y="830263"/>
          <a:ext cx="8174038" cy="4486275"/>
        </p:xfrm>
        <a:graphic>
          <a:graphicData uri="http://schemas.openxmlformats.org/presentationml/2006/ole">
            <p:oleObj spid="_x0000_s57346" name="公式" r:id="rId3" imgW="3746160" imgH="20574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42844" y="5500702"/>
            <a:ext cx="8786874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不正确的主要可能是：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、定权不正确；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、起始数据误差大或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测边数据有系统存在误差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47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05400" cy="685800"/>
          </a:xfrm>
        </p:spPr>
        <p:txBody>
          <a:bodyPr/>
          <a:lstStyle/>
          <a:p>
            <a:pPr algn="l" eaLnBrk="1" hangingPunct="1"/>
            <a:r>
              <a:rPr lang="en-US" altLang="zh-CN" sz="2800" smtClean="0"/>
              <a:t>9.4</a:t>
            </a:r>
            <a:r>
              <a:rPr sz="2800" smtClean="0"/>
              <a:t>、平差参数的区间估计</a:t>
            </a:r>
            <a:endParaRPr sz="2800" dirty="0" smtClean="0"/>
          </a:p>
        </p:txBody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smtClean="0"/>
              <a:t> </a:t>
            </a:r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</p:txBody>
      </p:sp>
      <p:graphicFrame>
        <p:nvGraphicFramePr>
          <p:cNvPr id="36866" name="Object 4"/>
          <p:cNvGraphicFramePr>
            <a:graphicFrameLocks noChangeAspect="1"/>
          </p:cNvGraphicFramePr>
          <p:nvPr/>
        </p:nvGraphicFramePr>
        <p:xfrm>
          <a:off x="428596" y="857232"/>
          <a:ext cx="7734300" cy="3013075"/>
        </p:xfrm>
        <a:graphic>
          <a:graphicData uri="http://schemas.openxmlformats.org/presentationml/2006/ole">
            <p:oleObj spid="_x0000_s58370" name="公式" r:id="rId3" imgW="2997000" imgH="1168200" progId="Equation.3">
              <p:embed/>
            </p:oleObj>
          </a:graphicData>
        </a:graphic>
      </p:graphicFrame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0" y="4286256"/>
            <a:ext cx="8820150" cy="130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latin typeface="+mn-ea"/>
                <a:ea typeface="+mn-ea"/>
              </a:rPr>
              <a:t>参数</a:t>
            </a:r>
            <a:r>
              <a:rPr lang="zh-CN" altLang="en-US" sz="2800" b="1" dirty="0" smtClean="0">
                <a:latin typeface="+mn-ea"/>
                <a:ea typeface="+mn-ea"/>
              </a:rPr>
              <a:t>区间估计</a:t>
            </a:r>
            <a:r>
              <a:rPr lang="en-US" altLang="zh-CN" sz="2800" b="1" dirty="0" smtClean="0">
                <a:latin typeface="+mn-ea"/>
                <a:ea typeface="+mn-ea"/>
              </a:rPr>
              <a:t>--</a:t>
            </a:r>
            <a:r>
              <a:rPr lang="zh-CN" altLang="en-US" sz="2800" dirty="0" smtClean="0">
                <a:latin typeface="+mn-ea"/>
                <a:ea typeface="+mn-ea"/>
              </a:rPr>
              <a:t>估计</a:t>
            </a:r>
            <a:r>
              <a:rPr lang="zh-CN" altLang="en-US" sz="2800" dirty="0">
                <a:latin typeface="+mn-ea"/>
                <a:ea typeface="+mn-ea"/>
              </a:rPr>
              <a:t>真值出现的范围</a:t>
            </a:r>
            <a:r>
              <a:rPr lang="zh-CN" altLang="en-US" sz="2800">
                <a:latin typeface="+mn-ea"/>
                <a:ea typeface="+mn-ea"/>
              </a:rPr>
              <a:t>及</a:t>
            </a:r>
            <a:r>
              <a:rPr lang="zh-CN" altLang="en-US" sz="2800" smtClean="0">
                <a:latin typeface="+mn-ea"/>
                <a:ea typeface="+mn-ea"/>
              </a:rPr>
              <a:t>这个范围</a:t>
            </a:r>
            <a:r>
              <a:rPr lang="zh-CN" altLang="en-US" sz="2800" dirty="0">
                <a:latin typeface="+mn-ea"/>
                <a:ea typeface="+mn-ea"/>
              </a:rPr>
              <a:t>包含真值的可信程度。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48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3"/>
          <p:cNvGraphicFramePr>
            <a:graphicFrameLocks noChangeAspect="1"/>
          </p:cNvGraphicFramePr>
          <p:nvPr/>
        </p:nvGraphicFramePr>
        <p:xfrm>
          <a:off x="142844" y="714356"/>
          <a:ext cx="8845922" cy="5072098"/>
        </p:xfrm>
        <a:graphic>
          <a:graphicData uri="http://schemas.openxmlformats.org/presentationml/2006/ole">
            <p:oleObj spid="_x0000_s59394" name="公式" r:id="rId3" imgW="4228920" imgH="2425680" progId="Equation.3">
              <p:embed/>
            </p:oleObj>
          </a:graphicData>
        </a:graphic>
      </p:graphicFrame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571472" y="5929330"/>
          <a:ext cx="5786478" cy="451512"/>
        </p:xfrm>
        <a:graphic>
          <a:graphicData uri="http://schemas.openxmlformats.org/presentationml/2006/ole">
            <p:oleObj spid="_x0000_s59395" name="公式" r:id="rId4" imgW="2768400" imgH="215640" progId="Equation.3">
              <p:embed/>
            </p:oleObj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49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0"/>
            <a:ext cx="607219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一、对母体期望</a:t>
            </a:r>
            <a:r>
              <a:rPr lang="en-US" altLang="zh-CN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/>
              </a:rPr>
              <a:t></a:t>
            </a: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的区间估计</a:t>
            </a:r>
            <a:endParaRPr lang="zh-CN" altLang="en-US" sz="32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2072A4"/>
                </a:solidFill>
              </a:rPr>
              <a:t>复习：正态分布表的查法</a:t>
            </a:r>
            <a:endParaRPr lang="en-US" altLang="zh-CN" sz="2400" b="1" dirty="0" smtClean="0">
              <a:solidFill>
                <a:srgbClr val="2072A4"/>
              </a:solidFill>
            </a:endParaRP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785786" y="785794"/>
          <a:ext cx="6786610" cy="1296592"/>
        </p:xfrm>
        <a:graphic>
          <a:graphicData uri="http://schemas.openxmlformats.org/presentationml/2006/ole">
            <p:oleObj spid="_x0000_s24578" name="公式" r:id="rId3" imgW="3187440" imgH="60948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572132" y="2428868"/>
            <a:ext cx="3428992" cy="2795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如图，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u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为服从标准正态分布的随机变量，它在区域（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-u</a:t>
            </a:r>
            <a:r>
              <a:rPr lang="en-US" altLang="zh-CN" sz="2400" baseline="-25000" dirty="0" smtClean="0">
                <a:latin typeface="微软雅黑" pitchFamily="34" charset="-122"/>
                <a:ea typeface="微软雅黑" pitchFamily="34" charset="-122"/>
                <a:sym typeface="Symbol"/>
              </a:rPr>
              <a:t>/2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  <a:sym typeface="Symbol"/>
              </a:rPr>
              <a:t>，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  <a:sym typeface="Symbol"/>
              </a:rPr>
              <a:t>+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 u</a:t>
            </a:r>
            <a:r>
              <a:rPr lang="en-US" altLang="zh-CN" sz="2400" baseline="-25000" dirty="0" smtClean="0">
                <a:latin typeface="微软雅黑" pitchFamily="34" charset="-122"/>
                <a:ea typeface="微软雅黑" pitchFamily="34" charset="-122"/>
                <a:sym typeface="Symbol"/>
              </a:rPr>
              <a:t>/2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  <a:sym typeface="Symbol"/>
              </a:rPr>
              <a:t>）内的取值概率为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  <a:sym typeface="Symbol"/>
              </a:rPr>
              <a:t>1-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  <a:sym typeface="Symbol"/>
              </a:rPr>
              <a:t>，区域之外的取值概率为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  <a:sym typeface="Symbol"/>
              </a:rPr>
              <a:t>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  <a:sym typeface="Symbol"/>
              </a:rPr>
              <a:t>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14" descr="134283d5c591a8846ee8910aae2692e.jpg"/>
          <p:cNvPicPr>
            <a:picLocks noChangeAspect="1"/>
          </p:cNvPicPr>
          <p:nvPr/>
        </p:nvPicPr>
        <p:blipFill>
          <a:blip r:embed="rId5" cstate="print">
            <a:lum contrast="40000"/>
          </a:blip>
          <a:stretch>
            <a:fillRect/>
          </a:stretch>
        </p:blipFill>
        <p:spPr>
          <a:xfrm>
            <a:off x="142844" y="2214554"/>
            <a:ext cx="5372871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Object 3"/>
          <p:cNvGraphicFramePr>
            <a:graphicFrameLocks noChangeAspect="1"/>
          </p:cNvGraphicFramePr>
          <p:nvPr/>
        </p:nvGraphicFramePr>
        <p:xfrm>
          <a:off x="39688" y="214313"/>
          <a:ext cx="8829675" cy="6342062"/>
        </p:xfrm>
        <a:graphic>
          <a:graphicData uri="http://schemas.openxmlformats.org/presentationml/2006/ole">
            <p:oleObj spid="_x0000_s87042" name="公式" r:id="rId3" imgW="3835080" imgH="2755800" progId="Equation.3">
              <p:embed/>
            </p:oleObj>
          </a:graphicData>
        </a:graphic>
      </p:graphicFrame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50</a:t>
            </a:fld>
            <a:endParaRPr lang="zh-CN" altLang="en-US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dirty="0" smtClean="0"/>
              <a:t> </a:t>
            </a:r>
          </a:p>
        </p:txBody>
      </p:sp>
      <p:graphicFrame>
        <p:nvGraphicFramePr>
          <p:cNvPr id="38914" name="Object 3"/>
          <p:cNvGraphicFramePr>
            <a:graphicFrameLocks noChangeAspect="1"/>
          </p:cNvGraphicFramePr>
          <p:nvPr/>
        </p:nvGraphicFramePr>
        <p:xfrm>
          <a:off x="357158" y="928670"/>
          <a:ext cx="7278687" cy="5500687"/>
        </p:xfrm>
        <a:graphic>
          <a:graphicData uri="http://schemas.openxmlformats.org/presentationml/2006/ole">
            <p:oleObj spid="_x0000_s60418" name="公式" r:id="rId3" imgW="3060360" imgH="23112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585791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二、对母体方差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/>
              </a:rPr>
              <a:t></a:t>
            </a:r>
            <a:r>
              <a:rPr lang="en-US" altLang="zh-CN" sz="3200" b="1" baseline="30000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/>
              </a:rPr>
              <a:t>2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的区间估计</a:t>
            </a:r>
            <a:endParaRPr lang="zh-CN" altLang="en-US" sz="3200" b="1" dirty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51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800" b="1" smtClean="0">
                <a:solidFill>
                  <a:schemeClr val="tx1"/>
                </a:solidFill>
              </a:rPr>
              <a:t>不确定度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：</a:t>
            </a:r>
            <a:r>
              <a:rPr lang="zh-CN" altLang="en-US" sz="2800" dirty="0" smtClean="0">
                <a:solidFill>
                  <a:schemeClr val="tx1"/>
                </a:solidFill>
              </a:rPr>
              <a:t>估值以多大的概率出现在真值的范围内。由 </a:t>
            </a:r>
            <a:r>
              <a:rPr lang="en-US" altLang="zh-CN" sz="2800" dirty="0" smtClean="0">
                <a:solidFill>
                  <a:schemeClr val="tx1"/>
                </a:solidFill>
              </a:rPr>
              <a:t>t </a:t>
            </a:r>
            <a:r>
              <a:rPr lang="zh-CN" altLang="en-US" sz="2800" dirty="0" smtClean="0">
                <a:solidFill>
                  <a:schemeClr val="tx1"/>
                </a:solidFill>
              </a:rPr>
              <a:t>检验公式可得：</a:t>
            </a:r>
          </a:p>
        </p:txBody>
      </p:sp>
      <p:graphicFrame>
        <p:nvGraphicFramePr>
          <p:cNvPr id="39938" name="Object 3"/>
          <p:cNvGraphicFramePr>
            <a:graphicFrameLocks noChangeAspect="1"/>
          </p:cNvGraphicFramePr>
          <p:nvPr/>
        </p:nvGraphicFramePr>
        <p:xfrm>
          <a:off x="1357290" y="2143116"/>
          <a:ext cx="5561013" cy="1020763"/>
        </p:xfrm>
        <a:graphic>
          <a:graphicData uri="http://schemas.openxmlformats.org/presentationml/2006/ole">
            <p:oleObj spid="_x0000_s61442" name="公式" r:id="rId3" imgW="2489040" imgH="457200" progId="Equation.3">
              <p:embed/>
            </p:oleObj>
          </a:graphicData>
        </a:graphic>
      </p:graphicFrame>
      <p:graphicFrame>
        <p:nvGraphicFramePr>
          <p:cNvPr id="39939" name="Object 4"/>
          <p:cNvGraphicFramePr>
            <a:graphicFrameLocks noChangeAspect="1"/>
          </p:cNvGraphicFramePr>
          <p:nvPr/>
        </p:nvGraphicFramePr>
        <p:xfrm>
          <a:off x="214282" y="3643314"/>
          <a:ext cx="8763000" cy="2236788"/>
        </p:xfrm>
        <a:graphic>
          <a:graphicData uri="http://schemas.openxmlformats.org/presentationml/2006/ole">
            <p:oleObj spid="_x0000_s61443" name="公式" r:id="rId4" imgW="3429000" imgH="876240" progId="Equation.3">
              <p:embed/>
            </p:oleObj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52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535781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三、估值的不确定度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29652" cy="685800"/>
          </a:xfrm>
        </p:spPr>
        <p:txBody>
          <a:bodyPr/>
          <a:lstStyle/>
          <a:p>
            <a:pPr algn="l" eaLnBrk="1" hangingPunct="1"/>
            <a:r>
              <a:rPr lang="en-US" altLang="zh-CN" sz="3200" b="1" smtClean="0"/>
              <a:t>10.</a:t>
            </a:r>
            <a:r>
              <a:rPr lang="zh-CN" altLang="en-US" sz="3200" b="1" dirty="0" smtClean="0"/>
              <a:t>３  附加系统参数的</a:t>
            </a:r>
            <a:r>
              <a:rPr lang="zh-CN" altLang="en-US" sz="3200" b="1" smtClean="0"/>
              <a:t>平差</a:t>
            </a:r>
            <a:r>
              <a:rPr altLang="en-US" sz="3200" b="1" smtClean="0"/>
              <a:t>（第</a:t>
            </a:r>
            <a:r>
              <a:rPr lang="en-US" altLang="en-US" sz="3200" b="1" smtClean="0"/>
              <a:t>10</a:t>
            </a:r>
            <a:r>
              <a:rPr altLang="en-US" sz="3200" b="1" smtClean="0"/>
              <a:t>章内容）</a:t>
            </a:r>
            <a:endParaRPr lang="zh-CN" altLang="en-US" sz="3200" b="1" dirty="0" smtClean="0"/>
          </a:p>
        </p:txBody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814374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800" b="1" dirty="0" smtClean="0">
                <a:solidFill>
                  <a:schemeClr val="tx1"/>
                </a:solidFill>
              </a:rPr>
              <a:t>附加系统参数平差法：</a:t>
            </a:r>
            <a:r>
              <a:rPr lang="zh-CN" altLang="en-US" sz="2800" dirty="0" smtClean="0">
                <a:solidFill>
                  <a:schemeClr val="tx1"/>
                </a:solidFill>
              </a:rPr>
              <a:t>减弱系统误差对平差结果的影响。</a:t>
            </a:r>
          </a:p>
          <a:p>
            <a:pPr eaLnBrk="1" hangingPunct="1">
              <a:buNone/>
            </a:pPr>
            <a:endParaRPr lang="zh-CN" altLang="en-US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None/>
            </a:pPr>
            <a:endParaRPr lang="zh-CN" altLang="en-US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>
              <a:buNone/>
            </a:pPr>
            <a:endParaRPr lang="en-US" altLang="zh-CN" sz="28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40962" name="Object 4"/>
          <p:cNvGraphicFramePr>
            <a:graphicFrameLocks noChangeAspect="1"/>
          </p:cNvGraphicFramePr>
          <p:nvPr/>
        </p:nvGraphicFramePr>
        <p:xfrm>
          <a:off x="214282" y="1571612"/>
          <a:ext cx="8470900" cy="1787525"/>
        </p:xfrm>
        <a:graphic>
          <a:graphicData uri="http://schemas.openxmlformats.org/presentationml/2006/ole">
            <p:oleObj spid="_x0000_s62466" name="公式" r:id="rId3" imgW="3429000" imgH="723600" progId="Equation.3">
              <p:embed/>
            </p:oleObj>
          </a:graphicData>
        </a:graphic>
      </p:graphicFrame>
      <p:graphicFrame>
        <p:nvGraphicFramePr>
          <p:cNvPr id="40963" name="Object 5"/>
          <p:cNvGraphicFramePr>
            <a:graphicFrameLocks noChangeAspect="1"/>
          </p:cNvGraphicFramePr>
          <p:nvPr/>
        </p:nvGraphicFramePr>
        <p:xfrm>
          <a:off x="285720" y="4357694"/>
          <a:ext cx="8328025" cy="2254250"/>
        </p:xfrm>
        <a:graphic>
          <a:graphicData uri="http://schemas.openxmlformats.org/presentationml/2006/ole">
            <p:oleObj spid="_x0000_s62467" name="公式" r:id="rId4" imgW="3377880" imgH="91440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53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3500438"/>
            <a:ext cx="500062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一、模型误差的概念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642918"/>
            <a:ext cx="9144000" cy="500066"/>
          </a:xfrm>
        </p:spPr>
        <p:txBody>
          <a:bodyPr>
            <a:noAutofit/>
          </a:bodyPr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方法：在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传统的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G-M</a:t>
            </a:r>
            <a:r>
              <a:rPr lang="zh-CN" altLang="zh-CN" sz="2400" b="1" dirty="0" smtClean="0">
                <a:solidFill>
                  <a:schemeClr val="tx1"/>
                </a:solidFill>
              </a:rPr>
              <a:t>模型中加入系统参数，对系统误差进行削弱。</a:t>
            </a:r>
          </a:p>
          <a:p>
            <a:pPr eaLnBrk="1" hangingPunct="1">
              <a:buNone/>
            </a:pPr>
            <a:endParaRPr lang="en-US" altLang="zh-CN" sz="2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41986" name="Object 3"/>
          <p:cNvGraphicFramePr>
            <a:graphicFrameLocks noChangeAspect="1"/>
          </p:cNvGraphicFramePr>
          <p:nvPr/>
        </p:nvGraphicFramePr>
        <p:xfrm>
          <a:off x="460375" y="1368425"/>
          <a:ext cx="7153275" cy="5275263"/>
        </p:xfrm>
        <a:graphic>
          <a:graphicData uri="http://schemas.openxmlformats.org/presentationml/2006/ole">
            <p:oleObj spid="_x0000_s63490" name="公式" r:id="rId3" imgW="3327120" imgH="2450880" progId="Equation.3">
              <p:embed/>
            </p:oleObj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54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6929454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二、附加系统参数平差原理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2"/>
          <p:cNvGraphicFramePr>
            <a:graphicFrameLocks noChangeAspect="1"/>
          </p:cNvGraphicFramePr>
          <p:nvPr>
            <p:ph/>
          </p:nvPr>
        </p:nvGraphicFramePr>
        <p:xfrm>
          <a:off x="642938" y="844550"/>
          <a:ext cx="6572268" cy="2383750"/>
        </p:xfrm>
        <a:graphic>
          <a:graphicData uri="http://schemas.openxmlformats.org/presentationml/2006/ole">
            <p:oleObj spid="_x0000_s64514" name="公式" r:id="rId3" imgW="2730240" imgH="990360" progId="Equation.3">
              <p:embed/>
            </p:oleObj>
          </a:graphicData>
        </a:graphic>
      </p:graphicFrame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5FDD1-A659-4E2B-957D-A4F003D98142}" type="slidenum">
              <a:rPr lang="en-US" altLang="zh-CN" smtClean="0"/>
              <a:pPr>
                <a:defRPr/>
              </a:pPr>
              <a:t>55</a:t>
            </a:fld>
            <a:endParaRPr lang="en-US" altLang="zh-CN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64519" name="Object 7"/>
          <p:cNvGraphicFramePr>
            <a:graphicFrameLocks noChangeAspect="1"/>
          </p:cNvGraphicFramePr>
          <p:nvPr/>
        </p:nvGraphicFramePr>
        <p:xfrm>
          <a:off x="466725" y="4357688"/>
          <a:ext cx="7853363" cy="1671637"/>
        </p:xfrm>
        <a:graphic>
          <a:graphicData uri="http://schemas.openxmlformats.org/presentationml/2006/ole">
            <p:oleObj spid="_x0000_s64519" name="公式" r:id="rId5" imgW="3581280" imgH="76176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42844" y="3643314"/>
            <a:ext cx="692948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latin typeface="+mj-ea"/>
                <a:ea typeface="+mj-ea"/>
              </a:rPr>
              <a:t>矩阵分块求逆公式为：</a:t>
            </a:r>
            <a:endParaRPr lang="zh-CN" altLang="en-US" sz="2400" dirty="0">
              <a:solidFill>
                <a:schemeClr val="tx1">
                  <a:lumMod val="90000"/>
                  <a:lumOff val="1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2"/>
          <p:cNvGraphicFramePr>
            <a:graphicFrameLocks noChangeAspect="1"/>
          </p:cNvGraphicFramePr>
          <p:nvPr>
            <p:ph/>
          </p:nvPr>
        </p:nvGraphicFramePr>
        <p:xfrm>
          <a:off x="357158" y="785794"/>
          <a:ext cx="7651750" cy="2147887"/>
        </p:xfrm>
        <a:graphic>
          <a:graphicData uri="http://schemas.openxmlformats.org/presentationml/2006/ole">
            <p:oleObj spid="_x0000_s172034" name="公式" r:id="rId3" imgW="3619440" imgH="1015920" progId="Equation.3">
              <p:embed/>
            </p:oleObj>
          </a:graphicData>
        </a:graphic>
      </p:graphicFrame>
      <p:graphicFrame>
        <p:nvGraphicFramePr>
          <p:cNvPr id="64516" name="Object 2"/>
          <p:cNvGraphicFramePr>
            <a:graphicFrameLocks noChangeAspect="1"/>
          </p:cNvGraphicFramePr>
          <p:nvPr/>
        </p:nvGraphicFramePr>
        <p:xfrm>
          <a:off x="5715008" y="3357562"/>
          <a:ext cx="2143140" cy="543372"/>
        </p:xfrm>
        <a:graphic>
          <a:graphicData uri="http://schemas.openxmlformats.org/presentationml/2006/ole">
            <p:oleObj spid="_x0000_s172035" name="公式" r:id="rId4" imgW="901440" imgH="228600" progId="Equation.3">
              <p:embed/>
            </p:oleObj>
          </a:graphicData>
        </a:graphic>
      </p:graphicFrame>
      <p:graphicFrame>
        <p:nvGraphicFramePr>
          <p:cNvPr id="64517" name="Object 2"/>
          <p:cNvGraphicFramePr>
            <a:graphicFrameLocks noChangeAspect="1"/>
          </p:cNvGraphicFramePr>
          <p:nvPr/>
        </p:nvGraphicFramePr>
        <p:xfrm>
          <a:off x="3786182" y="4357694"/>
          <a:ext cx="4821237" cy="1176337"/>
        </p:xfrm>
        <a:graphic>
          <a:graphicData uri="http://schemas.openxmlformats.org/presentationml/2006/ole">
            <p:oleObj spid="_x0000_s172036" name="公式" r:id="rId5" imgW="2082600" imgH="507960" progId="Equation.3">
              <p:embed/>
            </p:oleObj>
          </a:graphicData>
        </a:graphic>
      </p:graphicFrame>
      <p:graphicFrame>
        <p:nvGraphicFramePr>
          <p:cNvPr id="64518" name="Object 2"/>
          <p:cNvGraphicFramePr>
            <a:graphicFrameLocks noChangeAspect="1"/>
          </p:cNvGraphicFramePr>
          <p:nvPr/>
        </p:nvGraphicFramePr>
        <p:xfrm>
          <a:off x="2571736" y="5572140"/>
          <a:ext cx="5586469" cy="1100160"/>
        </p:xfrm>
        <a:graphic>
          <a:graphicData uri="http://schemas.openxmlformats.org/presentationml/2006/ole">
            <p:oleObj spid="_x0000_s172037" name="公式" r:id="rId6" imgW="2577960" imgH="50796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3357562"/>
            <a:ext cx="628651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函数模型不考虑系统误差参数时，有解：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643446"/>
            <a:ext cx="364330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考虑系统误差参数时解为：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5857892"/>
            <a:ext cx="228601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1C69BE"/>
                </a:solidFill>
                <a:latin typeface="微软雅黑" pitchFamily="34" charset="-122"/>
                <a:ea typeface="微软雅黑" pitchFamily="34" charset="-122"/>
              </a:rPr>
              <a:t>参数协因数阵：</a:t>
            </a:r>
            <a:endParaRPr lang="zh-CN" altLang="en-US" sz="2400" b="1" dirty="0">
              <a:solidFill>
                <a:srgbClr val="1C69B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5FDD1-A659-4E2B-957D-A4F003D98142}" type="slidenum">
              <a:rPr lang="en-US" altLang="zh-CN" smtClean="0"/>
              <a:pPr>
                <a:defRPr/>
              </a:pPr>
              <a:t>56</a:t>
            </a:fld>
            <a:endParaRPr lang="en-US" altLang="zh-CN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025245"/>
                </a:solidFill>
              </a:rPr>
              <a:t>“附加系统参数平差”误差方程的列法</a:t>
            </a:r>
            <a:endParaRPr lang="en-US" altLang="zh-CN" sz="2400" b="1" dirty="0" smtClean="0">
              <a:solidFill>
                <a:srgbClr val="025245"/>
              </a:solidFill>
            </a:endParaRPr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44034" name="Object 3"/>
          <p:cNvGraphicFramePr>
            <a:graphicFrameLocks noChangeAspect="1"/>
          </p:cNvGraphicFramePr>
          <p:nvPr/>
        </p:nvGraphicFramePr>
        <p:xfrm>
          <a:off x="214282" y="785794"/>
          <a:ext cx="8704263" cy="3643313"/>
        </p:xfrm>
        <a:graphic>
          <a:graphicData uri="http://schemas.openxmlformats.org/presentationml/2006/ole">
            <p:oleObj spid="_x0000_s65538" name="公式" r:id="rId3" imgW="4254480" imgH="1777680" progId="Equation.3">
              <p:embed/>
            </p:oleObj>
          </a:graphicData>
        </a:graphic>
      </p:graphicFrame>
      <p:cxnSp>
        <p:nvCxnSpPr>
          <p:cNvPr id="44036" name="AutoShape 5"/>
          <p:cNvCxnSpPr>
            <a:cxnSpLocks noChangeShapeType="1"/>
            <a:stCxn id="44035" idx="1"/>
            <a:endCxn id="44035" idx="1"/>
          </p:cNvCxnSpPr>
          <p:nvPr/>
        </p:nvCxnSpPr>
        <p:spPr bwMode="auto">
          <a:xfrm>
            <a:off x="0" y="34290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44037" name="TextBox 4"/>
          <p:cNvSpPr txBox="1">
            <a:spLocks noChangeArrowheads="1"/>
          </p:cNvSpPr>
          <p:nvPr/>
        </p:nvSpPr>
        <p:spPr bwMode="auto">
          <a:xfrm>
            <a:off x="142844" y="4572008"/>
            <a:ext cx="878687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+mn-ea"/>
                <a:ea typeface="+mn-ea"/>
              </a:rPr>
              <a:t>若观测值有系统误差却使用</a:t>
            </a:r>
            <a:r>
              <a:rPr lang="zh-CN" altLang="en-US" sz="2400" dirty="0">
                <a:latin typeface="+mn-ea"/>
                <a:ea typeface="+mn-ea"/>
              </a:rPr>
              <a:t>“</a:t>
            </a:r>
            <a:r>
              <a:rPr lang="zh-CN" altLang="en-US" sz="2400" dirty="0">
                <a:solidFill>
                  <a:srgbClr val="1C69BE"/>
                </a:solidFill>
                <a:latin typeface="+mn-ea"/>
                <a:ea typeface="+mn-ea"/>
              </a:rPr>
              <a:t>间接平差</a:t>
            </a:r>
            <a:r>
              <a:rPr lang="zh-CN" altLang="en-US" sz="2400">
                <a:solidFill>
                  <a:srgbClr val="1C69BE"/>
                </a:solidFill>
                <a:latin typeface="+mn-ea"/>
                <a:ea typeface="+mn-ea"/>
              </a:rPr>
              <a:t>模型</a:t>
            </a:r>
            <a:r>
              <a:rPr lang="zh-CN" altLang="en-US" sz="2400" smtClean="0">
                <a:latin typeface="+mn-ea"/>
                <a:ea typeface="+mn-ea"/>
              </a:rPr>
              <a:t>” 、</a:t>
            </a:r>
            <a:r>
              <a:rPr lang="zh-CN" altLang="en-US" sz="2400" dirty="0" smtClean="0">
                <a:latin typeface="+mn-ea"/>
                <a:ea typeface="+mn-ea"/>
              </a:rPr>
              <a:t>或观测值无系统误差却</a:t>
            </a:r>
            <a:r>
              <a:rPr lang="zh-CN" altLang="en-US" sz="2400" dirty="0">
                <a:latin typeface="+mn-ea"/>
                <a:ea typeface="+mn-ea"/>
              </a:rPr>
              <a:t>用“</a:t>
            </a:r>
            <a:r>
              <a:rPr lang="zh-CN" altLang="en-US" sz="2400" dirty="0">
                <a:solidFill>
                  <a:srgbClr val="1C69BE"/>
                </a:solidFill>
                <a:latin typeface="+mn-ea"/>
                <a:ea typeface="+mn-ea"/>
              </a:rPr>
              <a:t>附加系统参数平差</a:t>
            </a:r>
            <a:r>
              <a:rPr lang="zh-CN" altLang="en-US" sz="2400">
                <a:solidFill>
                  <a:srgbClr val="1C69BE"/>
                </a:solidFill>
                <a:latin typeface="+mn-ea"/>
                <a:ea typeface="+mn-ea"/>
              </a:rPr>
              <a:t>模型</a:t>
            </a:r>
            <a:r>
              <a:rPr lang="zh-CN" altLang="en-US" sz="2400" smtClean="0">
                <a:latin typeface="+mn-ea"/>
                <a:ea typeface="+mn-ea"/>
              </a:rPr>
              <a:t>”平差，</a:t>
            </a:r>
            <a:r>
              <a:rPr lang="zh-CN" altLang="en-US" sz="2400" dirty="0">
                <a:latin typeface="+mn-ea"/>
                <a:ea typeface="+mn-ea"/>
              </a:rPr>
              <a:t>都会产生模型误差，给平差结果的正确性</a:t>
            </a:r>
            <a:r>
              <a:rPr lang="zh-CN" altLang="en-US" sz="2400" dirty="0" smtClean="0">
                <a:latin typeface="+mn-ea"/>
                <a:ea typeface="+mn-ea"/>
              </a:rPr>
              <a:t>带来影响。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57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42852"/>
            <a:ext cx="228601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smtClean="0">
                <a:solidFill>
                  <a:srgbClr val="002060"/>
                </a:solidFill>
              </a:rPr>
              <a:t>P248 </a:t>
            </a:r>
            <a:r>
              <a:rPr lang="zh-CN" altLang="en-US" sz="2000" b="1" smtClean="0">
                <a:solidFill>
                  <a:srgbClr val="002060"/>
                </a:solidFill>
              </a:rPr>
              <a:t>例</a:t>
            </a:r>
            <a:r>
              <a:rPr lang="en-US" altLang="zh-CN" sz="2000" b="1" smtClean="0">
                <a:solidFill>
                  <a:srgbClr val="002060"/>
                </a:solidFill>
              </a:rPr>
              <a:t>10-3</a:t>
            </a:r>
            <a:r>
              <a:rPr lang="zh-CN" altLang="en-US" sz="2000" b="1" smtClean="0">
                <a:solidFill>
                  <a:srgbClr val="002060"/>
                </a:solidFill>
              </a:rPr>
              <a:t>：</a:t>
            </a:r>
            <a:endParaRPr lang="zh-CN" altLang="en-US" sz="2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4500570"/>
            <a:ext cx="2286048" cy="812530"/>
          </a:xfrm>
          <a:prstGeom prst="rect">
            <a:avLst/>
          </a:prstGeom>
          <a:noFill/>
          <a:ln w="12700">
            <a:solidFill>
              <a:srgbClr val="2186B9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可见两种平差模型得到的参数</a:t>
            </a:r>
            <a:r>
              <a:rPr lang="zh-CN" altLang="en-US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解相差较大</a:t>
            </a:r>
            <a:endParaRPr lang="zh-CN" altLang="en-US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00760" y="5786454"/>
            <a:ext cx="1643074" cy="81253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残差加权平方和也相差较大</a:t>
            </a:r>
            <a:endParaRPr lang="zh-CN" altLang="en-US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5143504" y="6286520"/>
            <a:ext cx="785818" cy="15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58</a:t>
            </a:fld>
            <a:endParaRPr lang="zh-CN" altLang="en-US"/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1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1009" name="Object 1"/>
          <p:cNvGraphicFramePr>
            <a:graphicFrameLocks noChangeAspect="1"/>
          </p:cNvGraphicFramePr>
          <p:nvPr/>
        </p:nvGraphicFramePr>
        <p:xfrm>
          <a:off x="142844" y="714356"/>
          <a:ext cx="8806353" cy="2441576"/>
        </p:xfrm>
        <a:graphic>
          <a:graphicData uri="http://schemas.openxmlformats.org/presentationml/2006/ole">
            <p:oleObj spid="_x0000_s171009" name="公式" r:id="rId4" imgW="5054400" imgH="1396800" progId="Equation.3">
              <p:embed/>
            </p:oleObj>
          </a:graphicData>
        </a:graphic>
      </p:graphicFrame>
      <p:sp>
        <p:nvSpPr>
          <p:cNvPr id="17101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1011" name="Object 3"/>
          <p:cNvGraphicFramePr>
            <a:graphicFrameLocks noChangeAspect="1"/>
          </p:cNvGraphicFramePr>
          <p:nvPr/>
        </p:nvGraphicFramePr>
        <p:xfrm>
          <a:off x="142844" y="3305731"/>
          <a:ext cx="5214974" cy="409018"/>
        </p:xfrm>
        <a:graphic>
          <a:graphicData uri="http://schemas.openxmlformats.org/presentationml/2006/ole">
            <p:oleObj spid="_x0000_s171011" name="公式" r:id="rId5" imgW="2869920" imgH="228600" progId="Equation.3">
              <p:embed/>
            </p:oleObj>
          </a:graphicData>
        </a:graphic>
      </p:graphicFrame>
      <p:sp>
        <p:nvSpPr>
          <p:cNvPr id="17101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1013" name="Object 5"/>
          <p:cNvGraphicFramePr>
            <a:graphicFrameLocks noChangeAspect="1"/>
          </p:cNvGraphicFramePr>
          <p:nvPr/>
        </p:nvGraphicFramePr>
        <p:xfrm>
          <a:off x="195263" y="3786188"/>
          <a:ext cx="6161087" cy="785812"/>
        </p:xfrm>
        <a:graphic>
          <a:graphicData uri="http://schemas.openxmlformats.org/presentationml/2006/ole">
            <p:oleObj spid="_x0000_s171013" name="公式" r:id="rId6" imgW="3581280" imgH="457200" progId="Equation.3">
              <p:embed/>
            </p:oleObj>
          </a:graphicData>
        </a:graphic>
      </p:graphicFrame>
      <p:sp>
        <p:nvSpPr>
          <p:cNvPr id="1710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1015" name="Object 7"/>
          <p:cNvGraphicFramePr>
            <a:graphicFrameLocks noChangeAspect="1"/>
          </p:cNvGraphicFramePr>
          <p:nvPr/>
        </p:nvGraphicFramePr>
        <p:xfrm>
          <a:off x="142844" y="4786322"/>
          <a:ext cx="6135197" cy="428635"/>
        </p:xfrm>
        <a:graphic>
          <a:graphicData uri="http://schemas.openxmlformats.org/presentationml/2006/ole">
            <p:oleObj spid="_x0000_s171015" name="公式" r:id="rId7" imgW="3416040" imgH="241200" progId="Equation.3">
              <p:embed/>
            </p:oleObj>
          </a:graphicData>
        </a:graphic>
      </p:graphicFrame>
      <p:sp>
        <p:nvSpPr>
          <p:cNvPr id="171018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1017" name="Object 9"/>
          <p:cNvGraphicFramePr>
            <a:graphicFrameLocks noChangeAspect="1"/>
          </p:cNvGraphicFramePr>
          <p:nvPr/>
        </p:nvGraphicFramePr>
        <p:xfrm>
          <a:off x="142844" y="5429264"/>
          <a:ext cx="3661859" cy="428628"/>
        </p:xfrm>
        <a:graphic>
          <a:graphicData uri="http://schemas.openxmlformats.org/presentationml/2006/ole">
            <p:oleObj spid="_x0000_s171017" name="公式" r:id="rId8" imgW="2197080" imgH="253800" progId="Equation.3">
              <p:embed/>
            </p:oleObj>
          </a:graphicData>
        </a:graphic>
      </p:graphicFrame>
      <p:sp>
        <p:nvSpPr>
          <p:cNvPr id="171020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71019" name="Object 11"/>
          <p:cNvGraphicFramePr>
            <a:graphicFrameLocks noChangeAspect="1"/>
          </p:cNvGraphicFramePr>
          <p:nvPr/>
        </p:nvGraphicFramePr>
        <p:xfrm>
          <a:off x="142844" y="6072206"/>
          <a:ext cx="4810931" cy="363559"/>
        </p:xfrm>
        <a:graphic>
          <a:graphicData uri="http://schemas.openxmlformats.org/presentationml/2006/ole">
            <p:oleObj spid="_x0000_s171019" name="公式" r:id="rId9" imgW="3060360" imgH="228600" progId="Equation.3">
              <p:embed/>
            </p:oleObj>
          </a:graphicData>
        </a:graphic>
      </p:graphicFrame>
      <p:cxnSp>
        <p:nvCxnSpPr>
          <p:cNvPr id="36" name="肘形连接符 35"/>
          <p:cNvCxnSpPr/>
          <p:nvPr/>
        </p:nvCxnSpPr>
        <p:spPr>
          <a:xfrm>
            <a:off x="3929058" y="5643578"/>
            <a:ext cx="2000264" cy="428628"/>
          </a:xfrm>
          <a:prstGeom prst="bent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肘形连接符 37"/>
          <p:cNvCxnSpPr/>
          <p:nvPr/>
        </p:nvCxnSpPr>
        <p:spPr>
          <a:xfrm>
            <a:off x="5929322" y="4500570"/>
            <a:ext cx="714380" cy="214314"/>
          </a:xfrm>
          <a:prstGeom prst="bent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6357950" y="5000636"/>
            <a:ext cx="285752" cy="15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txBody>
          <a:bodyPr/>
          <a:lstStyle/>
          <a:p>
            <a:pPr algn="l" eaLnBrk="1" hangingPunct="1"/>
            <a:r>
              <a:rPr sz="3200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cs typeface="+mn-cs"/>
              </a:rPr>
              <a:t>三、</a:t>
            </a:r>
            <a:r>
              <a:rPr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cs typeface="+mn-cs"/>
              </a:rPr>
              <a:t>系统参数的假设检验（线性假设检验）</a:t>
            </a:r>
            <a:endParaRPr sz="3200" dirty="0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  <a:cs typeface="+mn-cs"/>
            </a:endParaRPr>
          </a:p>
        </p:txBody>
      </p:sp>
      <p:sp>
        <p:nvSpPr>
          <p:cNvPr id="450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2643182"/>
            <a:ext cx="8786842" cy="1857388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基本思想：</a:t>
            </a:r>
            <a:r>
              <a:rPr lang="zh-CN" altLang="en-US" sz="2400" smtClean="0">
                <a:solidFill>
                  <a:schemeClr val="tx1"/>
                </a:solidFill>
              </a:rPr>
              <a:t>若以上（</a:t>
            </a:r>
            <a:r>
              <a:rPr lang="en-US" altLang="zh-CN" sz="2400" smtClean="0">
                <a:solidFill>
                  <a:schemeClr val="tx1"/>
                </a:solidFill>
              </a:rPr>
              <a:t>1</a:t>
            </a:r>
            <a:r>
              <a:rPr lang="zh-CN" altLang="en-US" sz="2400" smtClean="0">
                <a:solidFill>
                  <a:schemeClr val="tx1"/>
                </a:solidFill>
              </a:rPr>
              <a:t>）、（</a:t>
            </a:r>
            <a:r>
              <a:rPr lang="en-US" altLang="zh-CN" sz="2400" smtClean="0">
                <a:solidFill>
                  <a:schemeClr val="tx1"/>
                </a:solidFill>
              </a:rPr>
              <a:t>2</a:t>
            </a:r>
            <a:r>
              <a:rPr lang="zh-CN" altLang="en-US" sz="2400" smtClean="0">
                <a:solidFill>
                  <a:schemeClr val="tx1"/>
                </a:solidFill>
              </a:rPr>
              <a:t>）两式联合平差得到的</a:t>
            </a:r>
            <a:r>
              <a:rPr lang="zh-CN" altLang="en-US" sz="2400" dirty="0" smtClean="0">
                <a:solidFill>
                  <a:schemeClr val="tx1"/>
                </a:solidFill>
              </a:rPr>
              <a:t>单位权方差与单独平差（</a:t>
            </a:r>
            <a:r>
              <a:rPr lang="en-US" altLang="zh-CN" sz="2400" dirty="0" smtClean="0">
                <a:solidFill>
                  <a:schemeClr val="tx1"/>
                </a:solidFill>
              </a:rPr>
              <a:t>1</a:t>
            </a:r>
            <a:r>
              <a:rPr lang="zh-CN" altLang="en-US" sz="2400" smtClean="0">
                <a:solidFill>
                  <a:schemeClr val="tx1"/>
                </a:solidFill>
              </a:rPr>
              <a:t>）式得到的</a:t>
            </a:r>
            <a:r>
              <a:rPr lang="zh-CN" altLang="en-US" sz="2400" dirty="0" smtClean="0">
                <a:solidFill>
                  <a:schemeClr val="tx1"/>
                </a:solidFill>
              </a:rPr>
              <a:t>单位权方差无显著差异，则说明（</a:t>
            </a:r>
            <a:r>
              <a:rPr lang="en-US" altLang="zh-CN" sz="2400" dirty="0" smtClean="0">
                <a:solidFill>
                  <a:schemeClr val="tx1"/>
                </a:solidFill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</a:rPr>
              <a:t>）式中已包含了（</a:t>
            </a:r>
            <a:r>
              <a:rPr lang="en-US" altLang="zh-CN" sz="2400" dirty="0" smtClean="0">
                <a:solidFill>
                  <a:schemeClr val="tx1"/>
                </a:solidFill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</a:rPr>
              <a:t>）式，原假设成立。若差异显著，则</a:t>
            </a:r>
            <a:r>
              <a:rPr lang="en-US" altLang="zh-CN" sz="2400" dirty="0" smtClean="0">
                <a:solidFill>
                  <a:schemeClr val="tx1"/>
                </a:solidFill>
              </a:rPr>
              <a:t>H</a:t>
            </a:r>
            <a:r>
              <a:rPr lang="en-US" altLang="zh-CN" sz="2400" baseline="-25000" dirty="0" smtClean="0">
                <a:solidFill>
                  <a:schemeClr val="tx1"/>
                </a:solidFill>
              </a:rPr>
              <a:t>0</a:t>
            </a:r>
            <a:r>
              <a:rPr lang="zh-CN" altLang="zh-CN" sz="2400" dirty="0" smtClean="0">
                <a:solidFill>
                  <a:schemeClr val="tx1"/>
                </a:solidFill>
              </a:rPr>
              <a:t>不成立。</a:t>
            </a:r>
            <a:endParaRPr lang="zh-CN" altLang="en-US" sz="2400" dirty="0" smtClean="0">
              <a:solidFill>
                <a:schemeClr val="tx1"/>
              </a:solidFill>
            </a:endParaRPr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45058" name="Object 4"/>
          <p:cNvGraphicFramePr>
            <a:graphicFrameLocks noChangeAspect="1"/>
          </p:cNvGraphicFramePr>
          <p:nvPr/>
        </p:nvGraphicFramePr>
        <p:xfrm>
          <a:off x="346075" y="785813"/>
          <a:ext cx="7651750" cy="1670050"/>
        </p:xfrm>
        <a:graphic>
          <a:graphicData uri="http://schemas.openxmlformats.org/presentationml/2006/ole">
            <p:oleObj spid="_x0000_s66562" name="公式" r:id="rId3" imgW="3200400" imgH="698400" progId="Equation.3">
              <p:embed/>
            </p:oleObj>
          </a:graphicData>
        </a:graphic>
      </p:graphicFrame>
      <p:graphicFrame>
        <p:nvGraphicFramePr>
          <p:cNvPr id="45059" name="Object 5"/>
          <p:cNvGraphicFramePr>
            <a:graphicFrameLocks noChangeAspect="1"/>
          </p:cNvGraphicFramePr>
          <p:nvPr/>
        </p:nvGraphicFramePr>
        <p:xfrm>
          <a:off x="214282" y="4643446"/>
          <a:ext cx="7802563" cy="1722437"/>
        </p:xfrm>
        <a:graphic>
          <a:graphicData uri="http://schemas.openxmlformats.org/presentationml/2006/ole">
            <p:oleObj spid="_x0000_s66563" name="公式" r:id="rId4" imgW="3454200" imgH="76176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59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2" name="Object 4"/>
          <p:cNvGraphicFramePr>
            <a:graphicFrameLocks noChangeAspect="1"/>
          </p:cNvGraphicFramePr>
          <p:nvPr/>
        </p:nvGraphicFramePr>
        <p:xfrm>
          <a:off x="285720" y="2143116"/>
          <a:ext cx="6715172" cy="1637994"/>
        </p:xfrm>
        <a:graphic>
          <a:graphicData uri="http://schemas.openxmlformats.org/presentationml/2006/ole">
            <p:oleObj spid="_x0000_s97282" name="公式" r:id="rId3" imgW="3124080" imgH="761760" progId="Equation.3">
              <p:embed/>
            </p:oleObj>
          </a:graphicData>
        </a:graphic>
      </p:graphicFrame>
      <p:graphicFrame>
        <p:nvGraphicFramePr>
          <p:cNvPr id="97283" name="Object 4"/>
          <p:cNvGraphicFramePr>
            <a:graphicFrameLocks noChangeAspect="1"/>
          </p:cNvGraphicFramePr>
          <p:nvPr/>
        </p:nvGraphicFramePr>
        <p:xfrm>
          <a:off x="357158" y="642918"/>
          <a:ext cx="7199312" cy="1376362"/>
        </p:xfrm>
        <a:graphic>
          <a:graphicData uri="http://schemas.openxmlformats.org/presentationml/2006/ole">
            <p:oleObj spid="_x0000_s97283" name="公式" r:id="rId4" imgW="3187440" imgH="609480" progId="Equation.3">
              <p:embed/>
            </p:oleObj>
          </a:graphicData>
        </a:graphic>
      </p:graphicFrame>
      <p:graphicFrame>
        <p:nvGraphicFramePr>
          <p:cNvPr id="97284" name="Object 4"/>
          <p:cNvGraphicFramePr>
            <a:graphicFrameLocks noChangeAspect="1"/>
          </p:cNvGraphicFramePr>
          <p:nvPr/>
        </p:nvGraphicFramePr>
        <p:xfrm>
          <a:off x="142844" y="3929066"/>
          <a:ext cx="7786687" cy="1690687"/>
        </p:xfrm>
        <a:graphic>
          <a:graphicData uri="http://schemas.openxmlformats.org/presentationml/2006/ole">
            <p:oleObj spid="_x0000_s97284" name="公式" r:id="rId5" imgW="3746160" imgH="81252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357158" y="5786454"/>
            <a:ext cx="6286544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97285" name="Object 5"/>
          <p:cNvGraphicFramePr>
            <a:graphicFrameLocks noChangeAspect="1"/>
          </p:cNvGraphicFramePr>
          <p:nvPr/>
        </p:nvGraphicFramePr>
        <p:xfrm>
          <a:off x="285720" y="5857892"/>
          <a:ext cx="5991225" cy="449263"/>
        </p:xfrm>
        <a:graphic>
          <a:graphicData uri="http://schemas.openxmlformats.org/presentationml/2006/ole">
            <p:oleObj spid="_x0000_s97285" name="公式" r:id="rId7" imgW="288288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dirty="0" smtClean="0"/>
              <a:t>　</a:t>
            </a:r>
          </a:p>
        </p:txBody>
      </p:sp>
      <p:graphicFrame>
        <p:nvGraphicFramePr>
          <p:cNvPr id="46082" name="Object 3"/>
          <p:cNvGraphicFramePr>
            <a:graphicFrameLocks noChangeAspect="1"/>
          </p:cNvGraphicFramePr>
          <p:nvPr/>
        </p:nvGraphicFramePr>
        <p:xfrm>
          <a:off x="161924" y="214313"/>
          <a:ext cx="8624917" cy="2062162"/>
        </p:xfrm>
        <a:graphic>
          <a:graphicData uri="http://schemas.openxmlformats.org/presentationml/2006/ole">
            <p:oleObj spid="_x0000_s67586" name="公式" r:id="rId3" imgW="5092560" imgH="1231560" progId="Equation.3">
              <p:embed/>
            </p:oleObj>
          </a:graphicData>
        </a:graphic>
      </p:graphicFrame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60</a:t>
            </a:fld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Object 3"/>
          <p:cNvGraphicFramePr>
            <a:graphicFrameLocks noChangeAspect="1"/>
          </p:cNvGraphicFramePr>
          <p:nvPr/>
        </p:nvGraphicFramePr>
        <p:xfrm>
          <a:off x="812800" y="5072063"/>
          <a:ext cx="6510338" cy="658812"/>
        </p:xfrm>
        <a:graphic>
          <a:graphicData uri="http://schemas.openxmlformats.org/presentationml/2006/ole">
            <p:oleObj spid="_x0000_s67587" name="公式" r:id="rId5" imgW="4228920" imgH="431640" progId="Equation.3">
              <p:embed/>
            </p:oleObj>
          </a:graphicData>
        </a:graphic>
      </p:graphicFrame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285720" y="5857892"/>
          <a:ext cx="7740480" cy="785818"/>
        </p:xfrm>
        <a:graphic>
          <a:graphicData uri="http://schemas.openxmlformats.org/presentationml/2006/ole">
            <p:oleObj spid="_x0000_s67589" name="公式" r:id="rId6" imgW="4559040" imgH="457200" progId="Equation.3">
              <p:embed/>
            </p:oleObj>
          </a:graphicData>
        </a:graphic>
      </p:graphicFrame>
      <p:graphicFrame>
        <p:nvGraphicFramePr>
          <p:cNvPr id="67591" name="Object 3"/>
          <p:cNvGraphicFramePr>
            <a:graphicFrameLocks noChangeAspect="1"/>
          </p:cNvGraphicFramePr>
          <p:nvPr/>
        </p:nvGraphicFramePr>
        <p:xfrm>
          <a:off x="571472" y="2357430"/>
          <a:ext cx="7654925" cy="1690688"/>
        </p:xfrm>
        <a:graphic>
          <a:graphicData uri="http://schemas.openxmlformats.org/presentationml/2006/ole">
            <p:oleObj spid="_x0000_s67591" name="公式" r:id="rId7" imgW="5054400" imgH="1117440" progId="Equation.3">
              <p:embed/>
            </p:oleObj>
          </a:graphicData>
        </a:graphic>
      </p:graphicFrame>
      <p:graphicFrame>
        <p:nvGraphicFramePr>
          <p:cNvPr id="67592" name="Object 3"/>
          <p:cNvGraphicFramePr>
            <a:graphicFrameLocks noChangeAspect="1"/>
          </p:cNvGraphicFramePr>
          <p:nvPr/>
        </p:nvGraphicFramePr>
        <p:xfrm>
          <a:off x="285720" y="4286256"/>
          <a:ext cx="8364538" cy="765175"/>
        </p:xfrm>
        <a:graphic>
          <a:graphicData uri="http://schemas.openxmlformats.org/presentationml/2006/ole">
            <p:oleObj spid="_x0000_s67592" name="公式" r:id="rId8" imgW="499104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800" b="1" smtClean="0">
                <a:solidFill>
                  <a:srgbClr val="A66402"/>
                </a:solidFill>
                <a:latin typeface="+mj-ea"/>
                <a:ea typeface="+mj-ea"/>
              </a:rPr>
              <a:t>  </a:t>
            </a:r>
            <a:r>
              <a:rPr lang="zh-CN" altLang="en-US" sz="2800" b="1" smtClean="0">
                <a:solidFill>
                  <a:srgbClr val="2072A4"/>
                </a:solidFill>
                <a:latin typeface="+mj-ea"/>
                <a:ea typeface="+mj-ea"/>
              </a:rPr>
              <a:t>常用的正态分布</a:t>
            </a:r>
            <a:r>
              <a:rPr lang="zh-CN" altLang="en-US" sz="2800" b="1" dirty="0" smtClean="0">
                <a:solidFill>
                  <a:srgbClr val="2072A4"/>
                </a:solidFill>
                <a:latin typeface="+mj-ea"/>
                <a:ea typeface="+mj-ea"/>
              </a:rPr>
              <a:t>的</a:t>
            </a:r>
            <a:r>
              <a:rPr lang="zh-CN" altLang="en-US" sz="2800" b="1" smtClean="0">
                <a:solidFill>
                  <a:srgbClr val="2072A4"/>
                </a:solidFill>
                <a:latin typeface="+mj-ea"/>
                <a:ea typeface="+mj-ea"/>
              </a:rPr>
              <a:t>小概率值</a:t>
            </a:r>
            <a:r>
              <a:rPr lang="el-GR" altLang="zh-CN" sz="2800" b="1" smtClean="0">
                <a:solidFill>
                  <a:srgbClr val="2072A4"/>
                </a:solidFill>
                <a:latin typeface="+mj-ea"/>
                <a:ea typeface="+mj-ea"/>
                <a:cs typeface="Times New Roman" pitchFamily="18" charset="0"/>
              </a:rPr>
              <a:t>α</a:t>
            </a:r>
            <a:r>
              <a:rPr lang="zh-CN" altLang="en-US" sz="2800" b="1" dirty="0" smtClean="0">
                <a:solidFill>
                  <a:srgbClr val="2072A4"/>
                </a:solidFill>
                <a:latin typeface="+mj-ea"/>
                <a:ea typeface="+mj-ea"/>
              </a:rPr>
              <a:t>及其 </a:t>
            </a:r>
            <a:r>
              <a:rPr lang="en-US" altLang="zh-CN" sz="2800" b="1" dirty="0" smtClean="0">
                <a:solidFill>
                  <a:srgbClr val="2072A4"/>
                </a:solidFill>
                <a:latin typeface="+mj-ea"/>
                <a:ea typeface="+mj-ea"/>
              </a:rPr>
              <a:t>u </a:t>
            </a:r>
            <a:r>
              <a:rPr lang="zh-CN" altLang="en-US" sz="2800" b="1" dirty="0" smtClean="0">
                <a:solidFill>
                  <a:srgbClr val="2072A4"/>
                </a:solidFill>
                <a:latin typeface="+mj-ea"/>
                <a:ea typeface="+mj-ea"/>
              </a:rPr>
              <a:t>分位值：</a:t>
            </a:r>
            <a:endParaRPr lang="en-US" altLang="zh-CN" sz="2800" b="1" dirty="0" smtClean="0">
              <a:solidFill>
                <a:srgbClr val="2072A4"/>
              </a:solidFill>
              <a:latin typeface="+mj-ea"/>
              <a:ea typeface="+mj-ea"/>
            </a:endParaRP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714480" y="1071546"/>
          <a:ext cx="3657600" cy="2482850"/>
        </p:xfrm>
        <a:graphic>
          <a:graphicData uri="http://schemas.openxmlformats.org/presentationml/2006/ole">
            <p:oleObj spid="_x0000_s25602" name="公式" r:id="rId3" imgW="1422360" imgH="965160" progId="Equation.3">
              <p:embed/>
            </p:oleObj>
          </a:graphicData>
        </a:graphic>
      </p:graphicFrame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1214414" y="1785926"/>
            <a:ext cx="480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643174" y="1071546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4143372" y="1000108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4099" name="Object 8"/>
          <p:cNvGraphicFramePr>
            <a:graphicFrameLocks noChangeAspect="1"/>
          </p:cNvGraphicFramePr>
          <p:nvPr/>
        </p:nvGraphicFramePr>
        <p:xfrm>
          <a:off x="500034" y="4000504"/>
          <a:ext cx="7935913" cy="1971675"/>
        </p:xfrm>
        <a:graphic>
          <a:graphicData uri="http://schemas.openxmlformats.org/presentationml/2006/ole">
            <p:oleObj spid="_x0000_s25603" name="公式" r:id="rId4" imgW="3111480" imgH="774360" progId="Equation.3">
              <p:embed/>
            </p:oleObj>
          </a:graphicData>
        </a:graphic>
      </p:graphicFrame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52"/>
            <a:ext cx="6715140" cy="515938"/>
          </a:xfrm>
        </p:spPr>
        <p:txBody>
          <a:bodyPr/>
          <a:lstStyle/>
          <a:p>
            <a:pPr algn="l" eaLnBrk="1" hangingPunct="1"/>
            <a:r>
              <a:rPr lang="en-US" altLang="zh-CN" sz="2800" b="1" smtClean="0">
                <a:solidFill>
                  <a:schemeClr val="tx1"/>
                </a:solidFill>
              </a:rPr>
              <a:t>1</a:t>
            </a:r>
            <a:r>
              <a:rPr sz="2800" b="1" smtClean="0">
                <a:solidFill>
                  <a:schemeClr val="tx1"/>
                </a:solidFill>
              </a:rPr>
              <a:t>、</a:t>
            </a:r>
            <a:r>
              <a:rPr lang="zh-CN" altLang="en-US" sz="2800" b="1" smtClean="0">
                <a:solidFill>
                  <a:schemeClr val="tx1"/>
                </a:solidFill>
              </a:rPr>
              <a:t>假设检验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步骤：</a:t>
            </a:r>
            <a:r>
              <a:rPr lang="en-US" altLang="zh-CN" sz="2800" dirty="0" smtClean="0">
                <a:solidFill>
                  <a:schemeClr val="tx1"/>
                </a:solidFill>
              </a:rPr>
              <a:t>(</a:t>
            </a:r>
            <a:r>
              <a:rPr lang="zh-CN" altLang="en-US" sz="2800" dirty="0" smtClean="0">
                <a:solidFill>
                  <a:schemeClr val="tx1"/>
                </a:solidFill>
              </a:rPr>
              <a:t>以</a:t>
            </a:r>
            <a:r>
              <a:rPr lang="en-US" altLang="zh-CN" sz="2800" dirty="0" smtClean="0">
                <a:solidFill>
                  <a:schemeClr val="tx1"/>
                </a:solidFill>
              </a:rPr>
              <a:t>u</a:t>
            </a:r>
            <a:r>
              <a:rPr lang="zh-CN" altLang="en-US" sz="2800" dirty="0" smtClean="0">
                <a:solidFill>
                  <a:schemeClr val="tx1"/>
                </a:solidFill>
              </a:rPr>
              <a:t>检验为例</a:t>
            </a:r>
            <a:r>
              <a:rPr lang="en-US" altLang="zh-CN" sz="2800" dirty="0" smtClean="0">
                <a:solidFill>
                  <a:schemeClr val="tx1"/>
                </a:solidFill>
              </a:rPr>
              <a:t>)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214282" y="3929066"/>
          <a:ext cx="3787777" cy="549275"/>
        </p:xfrm>
        <a:graphic>
          <a:graphicData uri="http://schemas.openxmlformats.org/presentationml/2006/ole">
            <p:oleObj spid="_x0000_s26626" name="公式" r:id="rId3" imgW="1460160" imgH="228600" progId="Equation.3">
              <p:embed/>
            </p:oleObj>
          </a:graphicData>
        </a:graphic>
      </p:graphicFrame>
      <p:graphicFrame>
        <p:nvGraphicFramePr>
          <p:cNvPr id="5123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142844" y="785794"/>
          <a:ext cx="8820150" cy="2032000"/>
        </p:xfrm>
        <a:graphic>
          <a:graphicData uri="http://schemas.openxmlformats.org/presentationml/2006/ole">
            <p:oleObj spid="_x0000_s26627" name="公式" r:id="rId4" imgW="4190760" imgH="96516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3071810"/>
            <a:ext cx="385765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假设检验</a:t>
            </a:r>
            <a:r>
              <a:rPr lang="zh-CN" altLang="en-US" sz="2800" b="1" dirty="0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步骤</a:t>
            </a:r>
            <a:endParaRPr lang="zh-CN" altLang="en-US" sz="2800" b="1" dirty="0">
              <a:solidFill>
                <a:srgbClr val="02524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5786446" y="3143248"/>
          <a:ext cx="3000396" cy="843086"/>
        </p:xfrm>
        <a:graphic>
          <a:graphicData uri="http://schemas.openxmlformats.org/presentationml/2006/ole">
            <p:oleObj spid="_x0000_s26628" name="公式" r:id="rId5" imgW="1536480" imgH="431640" progId="Equation.3">
              <p:embed/>
            </p:oleObj>
          </a:graphicData>
        </a:graphic>
      </p:graphicFrame>
      <p:graphicFrame>
        <p:nvGraphicFramePr>
          <p:cNvPr id="26629" name="Object 4"/>
          <p:cNvGraphicFramePr>
            <a:graphicFrameLocks noChangeAspect="1"/>
          </p:cNvGraphicFramePr>
          <p:nvPr/>
        </p:nvGraphicFramePr>
        <p:xfrm>
          <a:off x="142844" y="4572000"/>
          <a:ext cx="5138769" cy="549275"/>
        </p:xfrm>
        <a:graphic>
          <a:graphicData uri="http://schemas.openxmlformats.org/presentationml/2006/ole">
            <p:oleObj spid="_x0000_s26629" name="公式" r:id="rId6" imgW="2070000" imgH="228600" progId="Equation.3">
              <p:embed/>
            </p:oleObj>
          </a:graphicData>
        </a:graphic>
      </p:graphicFrame>
      <p:graphicFrame>
        <p:nvGraphicFramePr>
          <p:cNvPr id="26630" name="Object 4"/>
          <p:cNvGraphicFramePr>
            <a:graphicFrameLocks noChangeAspect="1"/>
          </p:cNvGraphicFramePr>
          <p:nvPr/>
        </p:nvGraphicFramePr>
        <p:xfrm>
          <a:off x="428596" y="5214950"/>
          <a:ext cx="7888288" cy="1282700"/>
        </p:xfrm>
        <a:graphic>
          <a:graphicData uri="http://schemas.openxmlformats.org/presentationml/2006/ole">
            <p:oleObj spid="_x0000_s26630" name="公式" r:id="rId7" imgW="3288960" imgH="533160" progId="Equation.3">
              <p:embed/>
            </p:oleObj>
          </a:graphicData>
        </a:graphic>
      </p:graphicFrame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8B2A0-3D97-48BF-93C9-15542AE1894E}" type="slidenum">
              <a:rPr lang="en-US" altLang="zh-CN" smtClean="0"/>
              <a:pPr>
                <a:defRPr/>
              </a:pPr>
              <a:t>8</a:t>
            </a:fld>
            <a:endParaRPr lang="en-US" altLang="zh-CN"/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"/>
          <p:cNvGraphicFramePr>
            <a:graphicFrameLocks noChangeAspect="1"/>
          </p:cNvGraphicFramePr>
          <p:nvPr>
            <p:ph/>
          </p:nvPr>
        </p:nvGraphicFramePr>
        <p:xfrm>
          <a:off x="142843" y="97100"/>
          <a:ext cx="4786347" cy="534071"/>
        </p:xfrm>
        <a:graphic>
          <a:graphicData uri="http://schemas.openxmlformats.org/presentationml/2006/ole">
            <p:oleObj spid="_x0000_s27650" name="公式" r:id="rId3" imgW="1904760" imgH="215640" progId="Equation.3">
              <p:embed/>
            </p:oleObj>
          </a:graphicData>
        </a:graphic>
      </p:graphicFrame>
      <p:graphicFrame>
        <p:nvGraphicFramePr>
          <p:cNvPr id="27651" name="Object 4"/>
          <p:cNvGraphicFramePr>
            <a:graphicFrameLocks noChangeAspect="1"/>
          </p:cNvGraphicFramePr>
          <p:nvPr/>
        </p:nvGraphicFramePr>
        <p:xfrm>
          <a:off x="357158" y="1000108"/>
          <a:ext cx="5984875" cy="2452687"/>
        </p:xfrm>
        <a:graphic>
          <a:graphicData uri="http://schemas.openxmlformats.org/presentationml/2006/ole">
            <p:oleObj spid="_x0000_s27651" name="公式" r:id="rId4" imgW="2603160" imgH="1066680" progId="Equation.3">
              <p:embed/>
            </p:oleObj>
          </a:graphicData>
        </a:graphic>
      </p:graphicFrame>
      <p:graphicFrame>
        <p:nvGraphicFramePr>
          <p:cNvPr id="27653" name="Object 4"/>
          <p:cNvGraphicFramePr>
            <a:graphicFrameLocks noChangeAspect="1"/>
          </p:cNvGraphicFramePr>
          <p:nvPr/>
        </p:nvGraphicFramePr>
        <p:xfrm>
          <a:off x="214282" y="3786190"/>
          <a:ext cx="8680404" cy="1357322"/>
        </p:xfrm>
        <a:graphic>
          <a:graphicData uri="http://schemas.openxmlformats.org/presentationml/2006/ole">
            <p:oleObj spid="_x0000_s27653" name="公式" r:id="rId5" imgW="3898800" imgH="609480" progId="Equation.3">
              <p:embed/>
            </p:oleObj>
          </a:graphicData>
        </a:graphic>
      </p:graphicFrame>
      <p:graphicFrame>
        <p:nvGraphicFramePr>
          <p:cNvPr id="27654" name="Object 4"/>
          <p:cNvGraphicFramePr>
            <a:graphicFrameLocks noChangeAspect="1"/>
          </p:cNvGraphicFramePr>
          <p:nvPr/>
        </p:nvGraphicFramePr>
        <p:xfrm>
          <a:off x="214282" y="5286388"/>
          <a:ext cx="7970837" cy="1143000"/>
        </p:xfrm>
        <a:graphic>
          <a:graphicData uri="http://schemas.openxmlformats.org/presentationml/2006/ole">
            <p:oleObj spid="_x0000_s27654" name="公式" r:id="rId6" imgW="3365280" imgH="48240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05FDD1-A659-4E2B-957D-A4F003D98142}" type="slidenum">
              <a:rPr lang="en-US" altLang="zh-CN" smtClean="0"/>
              <a:pPr>
                <a:defRPr/>
              </a:pPr>
              <a:t>9</a:t>
            </a:fld>
            <a:endParaRPr lang="en-US" altLang="zh-CN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xmlns="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从 www.mysoeasy.com 下载">
  <a:themeElements>
    <a:clrScheme name="office资源宝库-www.mySoEasy.com">
      <a:dk1>
        <a:srgbClr val="262626"/>
      </a:dk1>
      <a:lt1>
        <a:srgbClr val="FFFFFF"/>
      </a:lt1>
      <a:dk2>
        <a:srgbClr val="8B8B8B"/>
      </a:dk2>
      <a:lt2>
        <a:srgbClr val="FFFFFF"/>
      </a:lt2>
      <a:accent1>
        <a:srgbClr val="00ADEE"/>
      </a:accent1>
      <a:accent2>
        <a:srgbClr val="00ADEE"/>
      </a:accent2>
      <a:accent3>
        <a:srgbClr val="FFC000"/>
      </a:accent3>
      <a:accent4>
        <a:srgbClr val="EB008B"/>
      </a:accent4>
      <a:accent5>
        <a:srgbClr val="00ADEF"/>
      </a:accent5>
      <a:accent6>
        <a:srgbClr val="9BBB59"/>
      </a:accent6>
      <a:hlink>
        <a:srgbClr val="76923C"/>
      </a:hlink>
      <a:folHlink>
        <a:srgbClr val="A7A711"/>
      </a:folHlink>
    </a:clrScheme>
    <a:fontScheme name="OFFICE资源宝库-www.mysoeasy.com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0000"/>
            <a:lumOff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>
              <a:lumMod val="90000"/>
              <a:lumOff val="1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1400" dirty="0">
            <a:solidFill>
              <a:schemeClr val="tx1">
                <a:lumMod val="90000"/>
                <a:lumOff val="10000"/>
              </a:schemeClr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>
    <a:extraClrScheme>
      <a:clrScheme name="模板从 www.mysoeasy.com 下载 1">
        <a:dk1>
          <a:srgbClr val="8064A2"/>
        </a:dk1>
        <a:lt1>
          <a:srgbClr val="9BBB5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CBDAB5"/>
        </a:accent3>
        <a:accent4>
          <a:srgbClr val="6C548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7461</TotalTime>
  <Words>1920</Words>
  <Application>Microsoft Office PowerPoint</Application>
  <PresentationFormat>全屏显示(4:3)</PresentationFormat>
  <Paragraphs>223</Paragraphs>
  <Slides>60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60</vt:i4>
      </vt:variant>
    </vt:vector>
  </HeadingPairs>
  <TitlesOfParts>
    <vt:vector size="62" baseType="lpstr">
      <vt:lpstr>模板从 www.mysoeasy.com 下载</vt:lpstr>
      <vt:lpstr>公式</vt:lpstr>
      <vt:lpstr>幻灯片 1</vt:lpstr>
      <vt:lpstr> 9.1  统计假设检验原理</vt:lpstr>
      <vt:lpstr>幻灯片 3</vt:lpstr>
      <vt:lpstr>幻灯片 4</vt:lpstr>
      <vt:lpstr>幻灯片 5</vt:lpstr>
      <vt:lpstr>幻灯片 6</vt:lpstr>
      <vt:lpstr>幻灯片 7</vt:lpstr>
      <vt:lpstr>1、假设检验步骤：(以u检验为例)</vt:lpstr>
      <vt:lpstr>幻灯片 9</vt:lpstr>
      <vt:lpstr>2、对检验统计量的要求</vt:lpstr>
      <vt:lpstr>幻灯片 11</vt:lpstr>
      <vt:lpstr>幻灯片 12</vt:lpstr>
      <vt:lpstr>幻灯片 13</vt:lpstr>
      <vt:lpstr>一、u检验法--检验母体的数学期望与指定常数是否相等。</vt:lpstr>
      <vt:lpstr>幻灯片 15</vt:lpstr>
      <vt:lpstr>幻灯片 16</vt:lpstr>
      <vt:lpstr>幻灯片 17</vt:lpstr>
      <vt:lpstr>幻灯片 18</vt:lpstr>
      <vt:lpstr>二、卡方检验法--检验母体的方差与指定常数是否相等。</vt:lpstr>
      <vt:lpstr>幻灯片 20</vt:lpstr>
      <vt:lpstr>幻灯片 21</vt:lpstr>
      <vt:lpstr>幻灯片 22</vt:lpstr>
      <vt:lpstr>3、单双尾检验的适用范围</vt:lpstr>
      <vt:lpstr>幻灯片 24</vt:lpstr>
      <vt:lpstr>幻灯片 25</vt:lpstr>
      <vt:lpstr>三、t 检验法-－检验母体的数学期望与指定常数是否相等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四、F检验--检验两正态母体的方差是否一致</vt:lpstr>
      <vt:lpstr>幻灯片 37</vt:lpstr>
      <vt:lpstr>幻灯片 38</vt:lpstr>
      <vt:lpstr>幻灯片 39</vt:lpstr>
      <vt:lpstr>幻灯片 40</vt:lpstr>
      <vt:lpstr>幻灯片 41</vt:lpstr>
      <vt:lpstr> 9.3  平差模型正确性检验（后验方差检验）</vt:lpstr>
      <vt:lpstr>幻灯片 43</vt:lpstr>
      <vt:lpstr>幻灯片 44</vt:lpstr>
      <vt:lpstr>幻灯片 45</vt:lpstr>
      <vt:lpstr>幻灯片 46</vt:lpstr>
      <vt:lpstr>幻灯片 47</vt:lpstr>
      <vt:lpstr>9.4、平差参数的区间估计</vt:lpstr>
      <vt:lpstr>幻灯片 49</vt:lpstr>
      <vt:lpstr>幻灯片 50</vt:lpstr>
      <vt:lpstr>幻灯片 51</vt:lpstr>
      <vt:lpstr>幻灯片 52</vt:lpstr>
      <vt:lpstr>10.３  附加系统参数的平差（第10章内容）</vt:lpstr>
      <vt:lpstr>幻灯片 54</vt:lpstr>
      <vt:lpstr>幻灯片 55</vt:lpstr>
      <vt:lpstr>幻灯片 56</vt:lpstr>
      <vt:lpstr>幻灯片 57</vt:lpstr>
      <vt:lpstr>幻灯片 58</vt:lpstr>
      <vt:lpstr>三、系统参数的假设检验（线性假设检验）</vt:lpstr>
      <vt:lpstr>幻灯片 60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chen.zhb;ivywang</dc:creator>
  <cp:lastModifiedBy>wsh</cp:lastModifiedBy>
  <cp:revision>183</cp:revision>
  <dcterms:created xsi:type="dcterms:W3CDTF">2012-09-05T06:51:19Z</dcterms:created>
  <dcterms:modified xsi:type="dcterms:W3CDTF">2021-06-21T07:46:05Z</dcterms:modified>
  <cp:contentStatus>最终状态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ID">
    <vt:lpwstr>A30220130116A07</vt:lpwstr>
  </property>
  <property fmtid="{D5CDD505-2E9C-101B-9397-08002B2CF9AE}" pid="3" name="标题">
    <vt:lpwstr>梦幻柔美花朵</vt:lpwstr>
  </property>
  <property fmtid="{D5CDD505-2E9C-101B-9397-08002B2CF9AE}" pid="4" name="使用说明">
    <vt:lpwstr>PPT背景模板是PPT文档的格式、布局、图形效果整套美化方案，应用后不会改变PPT演示文稿本身的内容，仅仅使内容格式发生变化。点击【套用到文档】按钮即可套用该模板。</vt:lpwstr>
  </property>
  <property fmtid="{D5CDD505-2E9C-101B-9397-08002B2CF9AE}" pid="5" name="适用软件">
    <vt:lpwstr>PowerPoint 2007及以上版本</vt:lpwstr>
  </property>
  <property fmtid="{D5CDD505-2E9C-101B-9397-08002B2CF9AE}" pid="6" name="使用软件">
    <vt:lpwstr>ppt</vt:lpwstr>
  </property>
  <property fmtid="{D5CDD505-2E9C-101B-9397-08002B2CF9AE}" pid="7" name="相关案例">
    <vt:lpwstr>854</vt:lpwstr>
  </property>
  <property fmtid="{D5CDD505-2E9C-101B-9397-08002B2CF9AE}" pid="8" name="关键字">
    <vt:lpwstr>PPT背景模板 PPT 格式 梦幻 柔美 花朵 花 植物 自然 清新 简洁 时尚 V2</vt:lpwstr>
  </property>
  <property fmtid="{D5CDD505-2E9C-101B-9397-08002B2CF9AE}" pid="9" name="模板缩略图">
    <vt:lpwstr>A30220130116A07.png</vt:lpwstr>
  </property>
  <property fmtid="{D5CDD505-2E9C-101B-9397-08002B2CF9AE}" pid="10" name="显示VIP等级">
    <vt:lpwstr>2</vt:lpwstr>
  </property>
  <property fmtid="{D5CDD505-2E9C-101B-9397-08002B2CF9AE}" pid="11" name="附件ID">
    <vt:lpwstr>A30220130116A0701</vt:lpwstr>
  </property>
  <property fmtid="{D5CDD505-2E9C-101B-9397-08002B2CF9AE}" pid="12" name="缩略图标题">
    <vt:lpwstr>梦幻柔美花朵</vt:lpwstr>
  </property>
  <property fmtid="{D5CDD505-2E9C-101B-9397-08002B2CF9AE}" pid="13" name="附件路径">
    <vt:lpwstr>A30220130116A0701.pptx</vt:lpwstr>
  </property>
  <property fmtid="{D5CDD505-2E9C-101B-9397-08002B2CF9AE}" pid="14" name="附件缩略图">
    <vt:lpwstr>A30220130116A0701.png</vt:lpwstr>
  </property>
  <property fmtid="{D5CDD505-2E9C-101B-9397-08002B2CF9AE}" pid="15" name="VIP等级">
    <vt:lpwstr>2</vt:lpwstr>
  </property>
  <property fmtid="{D5CDD505-2E9C-101B-9397-08002B2CF9AE}" pid="16" name="是否可购买">
    <vt:lpwstr>1</vt:lpwstr>
  </property>
  <property fmtid="{D5CDD505-2E9C-101B-9397-08002B2CF9AE}" pid="17" name="价格">
    <vt:lpwstr>25</vt:lpwstr>
  </property>
  <property fmtid="{D5CDD505-2E9C-101B-9397-08002B2CF9AE}" pid="18" name="操作代码">
    <vt:lpwstr>2</vt:lpwstr>
  </property>
  <property fmtid="{D5CDD505-2E9C-101B-9397-08002B2CF9AE}" pid="19" name="_MarkAsFinal">
    <vt:bool>true</vt:bool>
  </property>
</Properties>
</file>